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8" r:id="rId1"/>
  </p:sldMasterIdLst>
  <p:notesMasterIdLst>
    <p:notesMasterId r:id="rId110"/>
  </p:notesMasterIdLst>
  <p:sldIdLst>
    <p:sldId id="257" r:id="rId2"/>
    <p:sldId id="258" r:id="rId3"/>
    <p:sldId id="259" r:id="rId4"/>
    <p:sldId id="260" r:id="rId5"/>
    <p:sldId id="261" r:id="rId6"/>
    <p:sldId id="347" r:id="rId7"/>
    <p:sldId id="262" r:id="rId8"/>
    <p:sldId id="263" r:id="rId9"/>
    <p:sldId id="264" r:id="rId10"/>
    <p:sldId id="346"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53" r:id="rId55"/>
    <p:sldId id="354" r:id="rId56"/>
    <p:sldId id="355" r:id="rId57"/>
    <p:sldId id="356" r:id="rId58"/>
    <p:sldId id="359" r:id="rId59"/>
    <p:sldId id="360" r:id="rId60"/>
    <p:sldId id="361" r:id="rId61"/>
    <p:sldId id="358" r:id="rId62"/>
    <p:sldId id="362" r:id="rId63"/>
    <p:sldId id="363" r:id="rId64"/>
    <p:sldId id="364" r:id="rId65"/>
    <p:sldId id="365"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48" r:id="rId83"/>
    <p:sldId id="324" r:id="rId84"/>
    <p:sldId id="349" r:id="rId85"/>
    <p:sldId id="325" r:id="rId86"/>
    <p:sldId id="326" r:id="rId87"/>
    <p:sldId id="327" r:id="rId88"/>
    <p:sldId id="350" r:id="rId89"/>
    <p:sldId id="351" r:id="rId90"/>
    <p:sldId id="328" r:id="rId91"/>
    <p:sldId id="329" r:id="rId92"/>
    <p:sldId id="330" r:id="rId93"/>
    <p:sldId id="352" r:id="rId94"/>
    <p:sldId id="331" r:id="rId95"/>
    <p:sldId id="332" r:id="rId96"/>
    <p:sldId id="333" r:id="rId97"/>
    <p:sldId id="334" r:id="rId98"/>
    <p:sldId id="335" r:id="rId99"/>
    <p:sldId id="336" r:id="rId100"/>
    <p:sldId id="337" r:id="rId101"/>
    <p:sldId id="338" r:id="rId102"/>
    <p:sldId id="339" r:id="rId103"/>
    <p:sldId id="340" r:id="rId104"/>
    <p:sldId id="341" r:id="rId105"/>
    <p:sldId id="342" r:id="rId106"/>
    <p:sldId id="343" r:id="rId107"/>
    <p:sldId id="344" r:id="rId108"/>
    <p:sldId id="345" r:id="rId10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287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SEN Kim" initials="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 xmlns:c="http://schemas.openxmlformats.org/drawingml/2006/chart" xmlns:dgm="http://schemas.openxmlformats.org/drawingml/2006/diagram" xmlns:dsp="http://schemas.microsoft.com/office/drawing/2008/diagram" xmlns:hp="http://schemas.haansoft.com/office/presentation/8.0"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93"/>
    <p:restoredTop sz="94984"/>
  </p:normalViewPr>
  <p:slideViewPr>
    <p:cSldViewPr snapToGrid="0">
      <p:cViewPr varScale="1">
        <p:scale>
          <a:sx n="86" d="100"/>
          <a:sy n="86" d="100"/>
        </p:scale>
        <p:origin x="1416" y="96"/>
      </p:cViewPr>
      <p:guideLst>
        <p:guide orient="horz" pos="2159"/>
        <p:guide pos="2879"/>
      </p:guideLst>
    </p:cSldViewPr>
  </p:slideViewPr>
  <p:notesTextViewPr>
    <p:cViewPr>
      <p:scale>
        <a:sx n="100" d="100"/>
        <a:sy n="100" d="100"/>
      </p:scale>
      <p:origin x="0" y="0"/>
    </p:cViewPr>
  </p:notesTextViewPr>
  <p:notesViewPr>
    <p:cSldViewPr snapToGrid="0">
      <p:cViewPr varScale="1">
        <p:scale>
          <a:sx n="87" d="100"/>
          <a:sy n="87" d="100"/>
        </p:scale>
        <p:origin x="3840" y="108"/>
      </p:cViewPr>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a:lstStyle>
            <a:lvl1pPr algn="l">
              <a:defRPr sz="1200"/>
            </a:lvl1pPr>
          </a:lstStyle>
          <a:p>
            <a:pPr>
              <a:defRPr/>
            </a:pPr>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pPr>
              <a:defRPr/>
            </a:pPr>
            <a:fld id="{0E7094D2-52B1-4A24-9772-F4ABB377CA0B}" type="datetime1">
              <a:rPr lang="ko-KR" altLang="en-US"/>
              <a:pPr>
                <a:defRPr/>
              </a:pPr>
              <a:t>2023-01-09</a:t>
            </a:fld>
            <a:endParaRPr lang="ko-KR" altLang="en-US"/>
          </a:p>
        </p:txBody>
      </p:sp>
      <p:sp>
        <p:nvSpPr>
          <p:cNvPr id="4" name="슬라이드 이미지 개체 틀 3"/>
          <p:cNvSpPr>
            <a:spLocks noGrp="1" noRot="1" noChangeAspect="1" noTextEdi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anchor="ctr"/>
          <a:lstStyle/>
          <a:p>
            <a:pPr>
              <a:defRPr/>
            </a:pPr>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a:pPr>
            <a:r>
              <a:rPr lang="ko-KR" altLang="en-US"/>
              <a:t>마스터 텍스트 스타일 편집</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pPr>
              <a:defRPr/>
            </a:pPr>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pPr>
              <a:defRPr/>
            </a:pPr>
            <a:fld id="{303C5F93-DBD8-475E-B5C0-664EF94AA899}" type="slidenum">
              <a:rPr lang="ko-KR" altLang="en-US"/>
              <a:pPr>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7" name="그림 6" descr="스크린샷이(가) 표시된 사진&#10;&#10;매우 높은 신뢰도로 생성된 설명">
            <a:extLst>
              <a:ext uri="{FF2B5EF4-FFF2-40B4-BE49-F238E27FC236}">
                <a16:creationId xmlns:a16="http://schemas.microsoft.com/office/drawing/2014/main" id="{1F71807D-336E-4FF6-BE4D-1DFB82D18E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8503"/>
            <a:ext cx="9144000" cy="6875006"/>
          </a:xfrm>
          <a:prstGeom prst="rect">
            <a:avLst/>
          </a:prstGeom>
        </p:spPr>
      </p:pic>
      <p:pic>
        <p:nvPicPr>
          <p:cNvPr id="2" name="그림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09" y="0"/>
            <a:ext cx="9121381" cy="6858000"/>
          </a:xfrm>
          <a:prstGeom prst="rect">
            <a:avLst/>
          </a:prstGeom>
        </p:spPr>
      </p:pic>
    </p:spTree>
    <p:extLst>
      <p:ext uri="{BB962C8B-B14F-4D97-AF65-F5344CB8AC3E}">
        <p14:creationId xmlns:p14="http://schemas.microsoft.com/office/powerpoint/2010/main" val="3368874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bg>
      <p:bgRef idx="1002">
        <a:schemeClr val="bg1"/>
      </p:bgRef>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09" y="0"/>
            <a:ext cx="9121381" cy="6858000"/>
          </a:xfrm>
          <a:prstGeom prst="rect">
            <a:avLst/>
          </a:prstGeom>
        </p:spPr>
      </p:pic>
    </p:spTree>
    <p:extLst>
      <p:ext uri="{BB962C8B-B14F-4D97-AF65-F5344CB8AC3E}">
        <p14:creationId xmlns:p14="http://schemas.microsoft.com/office/powerpoint/2010/main" val="249225276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본문1" preserve="1" userDrawn="1">
  <p:cSld name="본문1">
    <p:spTree>
      <p:nvGrpSpPr>
        <p:cNvPr id="1" name=""/>
        <p:cNvGrpSpPr/>
        <p:nvPr/>
      </p:nvGrpSpPr>
      <p:grpSpPr>
        <a:xfrm>
          <a:off x="0" y="0"/>
          <a:ext cx="0" cy="0"/>
          <a:chOff x="0" y="0"/>
          <a:chExt cx="0" cy="0"/>
        </a:xfrm>
      </p:grpSpPr>
      <p:sp>
        <p:nvSpPr>
          <p:cNvPr id="6" name="내용 개체 틀 4"/>
          <p:cNvSpPr>
            <a:spLocks noGrp="1"/>
          </p:cNvSpPr>
          <p:nvPr>
            <p:ph sz="quarter" idx="10"/>
          </p:nvPr>
        </p:nvSpPr>
        <p:spPr>
          <a:xfrm>
            <a:off x="228600" y="931818"/>
            <a:ext cx="8686800" cy="5715000"/>
          </a:xfrm>
          <a:prstGeom prst="rect">
            <a:avLst/>
          </a:prstGeom>
          <a:noFill/>
          <a:ln>
            <a:noFill/>
          </a:ln>
        </p:spPr>
        <p:txBody>
          <a:bodyPr/>
          <a:lstStyle>
            <a:lvl1pPr marL="342900" marR="0" indent="-342900" algn="l" defTabSz="914400" rtl="0" eaLnBrk="0" fontAlgn="base" latinLnBrk="1" hangingPunct="0">
              <a:lnSpc>
                <a:spcPct val="100000"/>
              </a:lnSpc>
              <a:spcBef>
                <a:spcPct val="20000"/>
              </a:spcBef>
              <a:spcAft>
                <a:spcPts val="100"/>
              </a:spcAft>
              <a:buClr>
                <a:srgbClr val="5A8DDC"/>
              </a:buClr>
              <a:buFont typeface="Wingdings"/>
              <a:buChar char="v"/>
              <a:defRPr sz="2200"/>
            </a:lvl1pPr>
            <a:lvl2pPr marL="539750" marR="0" indent="-182563" algn="l" defTabSz="914400" rtl="0" eaLnBrk="0" fontAlgn="base" latinLnBrk="1" hangingPunct="0">
              <a:lnSpc>
                <a:spcPct val="110000"/>
              </a:lnSpc>
              <a:spcBef>
                <a:spcPct val="20000"/>
              </a:spcBef>
              <a:spcAft>
                <a:spcPts val="100"/>
              </a:spcAft>
              <a:buClr>
                <a:srgbClr val="B1AE6B"/>
              </a:buClr>
              <a:buFont typeface="Wingdings"/>
              <a:buChar char="§"/>
              <a:defRPr sz="1800"/>
            </a:lvl2pPr>
            <a:lvl3pPr marL="720725" marR="0" indent="-185738" algn="l" defTabSz="914400" rtl="0" eaLnBrk="0" fontAlgn="base" latinLnBrk="1" hangingPunct="0">
              <a:lnSpc>
                <a:spcPct val="110000"/>
              </a:lnSpc>
              <a:spcBef>
                <a:spcPct val="20000"/>
              </a:spcBef>
              <a:spcAft>
                <a:spcPts val="100"/>
              </a:spcAft>
              <a:buClr>
                <a:srgbClr val="ADB9AD"/>
              </a:buClr>
              <a:buChar char="•"/>
              <a:defRPr sz="1600"/>
            </a:lvl3pPr>
            <a:lvl4pPr marL="898525" indent="-177800">
              <a:buClr>
                <a:schemeClr val="bg1">
                  <a:lumMod val="50000"/>
                </a:schemeClr>
              </a:buClr>
              <a:buSzPct val="90000"/>
              <a:buFont typeface="Arial"/>
              <a:buChar char="−"/>
              <a:tabLst>
                <a:tab pos="898525" algn="l"/>
              </a:tabLst>
              <a:defRPr sz="1400" b="0">
                <a:latin typeface="맑은 고딕"/>
                <a:ea typeface="맑은 고딕"/>
              </a:defRPr>
            </a:lvl4pPr>
            <a:lvl5pPr>
              <a:defRPr sz="1200"/>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p:txBody>
      </p:sp>
      <p:sp>
        <p:nvSpPr>
          <p:cNvPr id="2" name="제목 1"/>
          <p:cNvSpPr>
            <a:spLocks noGrp="1"/>
          </p:cNvSpPr>
          <p:nvPr>
            <p:ph type="title"/>
          </p:nvPr>
        </p:nvSpPr>
        <p:spPr>
          <a:xfrm>
            <a:off x="227013" y="82550"/>
            <a:ext cx="7559675" cy="576263"/>
          </a:xfrm>
          <a:prstGeom prst="rect">
            <a:avLst/>
          </a:prstGeom>
          <a:noFill/>
          <a:ln>
            <a:noFill/>
          </a:ln>
        </p:spPr>
        <p:txBody>
          <a:bodyPr/>
          <a:lstStyle>
            <a:lvl1pPr>
              <a:defRPr sz="2600"/>
            </a:lvl1pPr>
          </a:lstStyle>
          <a:p>
            <a:pPr lvl="0"/>
            <a:r>
              <a:rPr lang="ko-KR" altLang="en-US"/>
              <a:t>마스터 제목 스타일 편집</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Office 테마">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46020;&#49436;-&#51088;&#48148;_&#51060;&#48337;&#49849;/5674-642_pt/12&#51109;_&#51088;&#48148;%20IO.pptx" TargetMode="External"/><Relationship Id="rId1" Type="http://schemas.openxmlformats.org/officeDocument/2006/relationships/slideLayout" Target="../slideLayouts/slideLayout1.xml"/><Relationship Id="rId4" Type="http://schemas.openxmlformats.org/officeDocument/2006/relationships/hyperlink" Target="https://m.blog.naver.com/PostView.naver?isHttpsRedirect=true&amp;blogId=hunter0931&amp;logNo=30030467880"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652004"/>
            <a:ext cx="9144000" cy="803297"/>
          </a:xfrm>
          <a:prstGeom prst="rect">
            <a:avLst/>
          </a:prstGeom>
          <a:noFill/>
        </p:spPr>
        <p:txBody>
          <a:bodyPr wrap="square">
            <a:spAutoFit/>
          </a:bodyPr>
          <a:lstStyle/>
          <a:p>
            <a:pPr algn="ctr">
              <a:lnSpc>
                <a:spcPct val="165000"/>
              </a:lnSpc>
            </a:pPr>
            <a:r>
              <a:rPr lang="en-US" altLang="ko-KR" sz="2800"/>
              <a:t>28</a:t>
            </a:r>
            <a:r>
              <a:rPr lang="ko-KR" altLang="en-US" sz="2800"/>
              <a:t>장</a:t>
            </a:r>
            <a:r>
              <a:rPr lang="en-US" altLang="ko-KR" sz="2800"/>
              <a:t> </a:t>
            </a:r>
            <a:r>
              <a:rPr lang="ko-KR" altLang="en-US" sz="2800"/>
              <a:t>스프링에서 지원하는 여러 가지 기능</a:t>
            </a:r>
            <a:endParaRPr lang="ko-KR" altLang="en-US" sz="2800" spc="-89"/>
          </a:p>
        </p:txBody>
      </p:sp>
      <p:cxnSp>
        <p:nvCxnSpPr>
          <p:cNvPr id="5" name="직선 연결선 4"/>
          <p:cNvCxnSpPr/>
          <p:nvPr/>
        </p:nvCxnSpPr>
        <p:spPr>
          <a:xfrm>
            <a:off x="716437" y="1455301"/>
            <a:ext cx="7748833"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66887" y="1909244"/>
            <a:ext cx="6400800" cy="2603701"/>
          </a:xfrm>
          <a:prstGeom prst="rect">
            <a:avLst/>
          </a:prstGeom>
          <a:noFill/>
        </p:spPr>
        <p:txBody>
          <a:bodyPr wrap="square">
            <a:spAutoFit/>
          </a:bodyPr>
          <a:lstStyle/>
          <a:p>
            <a:pPr>
              <a:lnSpc>
                <a:spcPct val="165000"/>
              </a:lnSpc>
            </a:pPr>
            <a:r>
              <a:rPr lang="en-US" altLang="ko-KR" sz="2000">
                <a:solidFill>
                  <a:schemeClr val="bg2">
                    <a:lumMod val="90000"/>
                  </a:schemeClr>
                </a:solidFill>
              </a:rPr>
              <a:t>28.1</a:t>
            </a:r>
            <a:r>
              <a:rPr lang="ko-KR" altLang="en-US" sz="2000">
                <a:solidFill>
                  <a:schemeClr val="bg2">
                    <a:lumMod val="90000"/>
                  </a:schemeClr>
                </a:solidFill>
              </a:rPr>
              <a:t> </a:t>
            </a:r>
            <a:r>
              <a:rPr lang="en-US" altLang="ko-KR" sz="2000">
                <a:solidFill>
                  <a:schemeClr val="bg2">
                    <a:lumMod val="90000"/>
                  </a:schemeClr>
                </a:solidFill>
              </a:rPr>
              <a:t> </a:t>
            </a:r>
            <a:r>
              <a:rPr lang="ko-KR" altLang="en-US" sz="2000">
                <a:solidFill>
                  <a:schemeClr val="bg2">
                    <a:lumMod val="90000"/>
                  </a:schemeClr>
                </a:solidFill>
              </a:rPr>
              <a:t>다중 파일 업로드하기</a:t>
            </a:r>
          </a:p>
          <a:p>
            <a:pPr>
              <a:lnSpc>
                <a:spcPct val="165000"/>
              </a:lnSpc>
            </a:pPr>
            <a:r>
              <a:rPr lang="en-US" altLang="ko-KR" sz="2000">
                <a:solidFill>
                  <a:schemeClr val="bg2">
                    <a:lumMod val="90000"/>
                  </a:schemeClr>
                </a:solidFill>
              </a:rPr>
              <a:t>28.2  </a:t>
            </a:r>
            <a:r>
              <a:rPr lang="ko-KR" altLang="en-US" sz="2000">
                <a:solidFill>
                  <a:schemeClr val="bg2">
                    <a:lumMod val="90000"/>
                  </a:schemeClr>
                </a:solidFill>
              </a:rPr>
              <a:t>썸네일 이미지 사용하기</a:t>
            </a:r>
          </a:p>
          <a:p>
            <a:pPr>
              <a:lnSpc>
                <a:spcPct val="165000"/>
              </a:lnSpc>
            </a:pPr>
            <a:r>
              <a:rPr lang="en-US" altLang="ko-KR" sz="2000">
                <a:solidFill>
                  <a:schemeClr val="bg2">
                    <a:lumMod val="90000"/>
                  </a:schemeClr>
                </a:solidFill>
              </a:rPr>
              <a:t>28.3   HTML </a:t>
            </a:r>
            <a:r>
              <a:rPr lang="ko-KR" altLang="en-US" sz="2000">
                <a:solidFill>
                  <a:schemeClr val="bg2">
                    <a:lumMod val="90000"/>
                  </a:schemeClr>
                </a:solidFill>
              </a:rPr>
              <a:t>형식 메일 보내기</a:t>
            </a:r>
          </a:p>
          <a:p>
            <a:pPr>
              <a:lnSpc>
                <a:spcPct val="165000"/>
              </a:lnSpc>
            </a:pPr>
            <a:r>
              <a:rPr lang="en-US" altLang="ko-KR" sz="2000">
                <a:solidFill>
                  <a:schemeClr val="bg2">
                    <a:lumMod val="90000"/>
                  </a:schemeClr>
                </a:solidFill>
              </a:rPr>
              <a:t>28.4  </a:t>
            </a:r>
            <a:r>
              <a:rPr lang="ko-KR" altLang="en-US" sz="2000">
                <a:solidFill>
                  <a:schemeClr val="bg2">
                    <a:lumMod val="90000"/>
                  </a:schemeClr>
                </a:solidFill>
              </a:rPr>
              <a:t>스프링 인터셉터 사용하기</a:t>
            </a:r>
          </a:p>
          <a:p>
            <a:pPr>
              <a:lnSpc>
                <a:spcPct val="165000"/>
              </a:lnSpc>
            </a:pPr>
            <a:r>
              <a:rPr lang="en-US" altLang="ko-KR" sz="2000">
                <a:solidFill>
                  <a:schemeClr val="bg2">
                    <a:lumMod val="90000"/>
                  </a:schemeClr>
                </a:solidFill>
              </a:rPr>
              <a:t>28.5  </a:t>
            </a:r>
            <a:r>
              <a:rPr lang="ko-KR" altLang="en-US" sz="2000">
                <a:solidFill>
                  <a:schemeClr val="bg2">
                    <a:lumMod val="90000"/>
                  </a:schemeClr>
                </a:solidFill>
              </a:rPr>
              <a:t>인터셉터 이용해 요청명에서 뷰이름 가져오기</a:t>
            </a:r>
            <a:endParaRPr lang="en-US" altLang="ko-KR" sz="2000">
              <a:solidFill>
                <a:schemeClr val="bg2">
                  <a:lumMod val="90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8" name="TextBox 5127"/>
          <p:cNvSpPr txBox="1"/>
          <p:nvPr/>
        </p:nvSpPr>
        <p:spPr>
          <a:xfrm>
            <a:off x="1481551" y="1860481"/>
            <a:ext cx="5031683" cy="366464"/>
          </a:xfrm>
          <a:prstGeom prst="rect">
            <a:avLst/>
          </a:prstGeom>
          <a:ln>
            <a:solidFill>
              <a:schemeClr val="accent2"/>
            </a:solidFill>
          </a:ln>
        </p:spPr>
        <p:txBody>
          <a:bodyPr wrap="square">
            <a:spAutoFit/>
          </a:bodyPr>
          <a:lstStyle/>
          <a:p>
            <a:pPr>
              <a:defRPr/>
            </a:pPr>
            <a:r>
              <a:rPr lang="ko-KR" altLang="en-US" b="1">
                <a:latin typeface="한컴산뜻돋움"/>
                <a:ea typeface="한컴산뜻돋움"/>
              </a:rPr>
              <a:t>초보자를 위한 자바 프로그래밍 </a:t>
            </a:r>
            <a:r>
              <a:rPr lang="en-US" altLang="ko-KR" b="1">
                <a:latin typeface="한컴산뜻돋움"/>
                <a:ea typeface="한컴산뜻돋움"/>
              </a:rPr>
              <a:t>PT:</a:t>
            </a:r>
            <a:r>
              <a:rPr lang="ko-KR" altLang="en-US" b="1">
                <a:latin typeface="한컴산뜻돋움"/>
                <a:ea typeface="한컴산뜻돋움"/>
              </a:rPr>
              <a:t> </a:t>
            </a:r>
            <a:r>
              <a:rPr lang="ko-KR" altLang="en-US" b="1">
                <a:latin typeface="한컴산뜻돋움"/>
                <a:ea typeface="한컴산뜻돋움"/>
                <a:hlinkClick r:id="rId2" action="ppaction://hlinkpres?slideindex=1&amp;slidetitle="/>
              </a:rPr>
              <a:t>자바</a:t>
            </a:r>
            <a:r>
              <a:rPr lang="en-US" altLang="ko-KR" b="1">
                <a:latin typeface="한컴산뜻돋움"/>
                <a:ea typeface="한컴산뜻돋움"/>
                <a:hlinkClick r:id="rId2" action="ppaction://hlinkpres?slideindex=1&amp;slidetitle="/>
              </a:rPr>
              <a:t>IO</a:t>
            </a:r>
            <a:endParaRPr lang="en-US" altLang="ko-KR" b="1">
              <a:latin typeface="한컴산뜻돋움"/>
              <a:ea typeface="한컴산뜻돋움"/>
            </a:endParaRPr>
          </a:p>
        </p:txBody>
      </p:sp>
      <p:pic>
        <p:nvPicPr>
          <p:cNvPr id="5129" name="그림 5128"/>
          <p:cNvPicPr>
            <a:picLocks noChangeAspect="1"/>
          </p:cNvPicPr>
          <p:nvPr/>
        </p:nvPicPr>
        <p:blipFill rotWithShape="1">
          <a:blip r:embed="rId3"/>
          <a:stretch>
            <a:fillRect/>
          </a:stretch>
        </p:blipFill>
        <p:spPr>
          <a:xfrm>
            <a:off x="1447551" y="2442717"/>
            <a:ext cx="3349984" cy="3481253"/>
          </a:xfrm>
          <a:prstGeom prst="rect">
            <a:avLst/>
          </a:prstGeom>
        </p:spPr>
      </p:pic>
      <p:sp>
        <p:nvSpPr>
          <p:cNvPr id="5130" name="TextBox 5129"/>
          <p:cNvSpPr txBox="1"/>
          <p:nvPr/>
        </p:nvSpPr>
        <p:spPr>
          <a:xfrm>
            <a:off x="4975777" y="2471323"/>
            <a:ext cx="1480516" cy="317597"/>
          </a:xfrm>
          <a:prstGeom prst="rect">
            <a:avLst/>
          </a:prstGeom>
          <a:ln>
            <a:solidFill>
              <a:schemeClr val="accent2"/>
            </a:solidFill>
          </a:ln>
        </p:spPr>
        <p:txBody>
          <a:bodyPr wrap="square">
            <a:spAutoFit/>
          </a:bodyPr>
          <a:lstStyle/>
          <a:p>
            <a:pPr>
              <a:defRPr/>
            </a:pPr>
            <a:r>
              <a:rPr lang="ko-KR" altLang="en-US" sz="1500" b="1"/>
              <a:t>사이트</a:t>
            </a:r>
            <a:r>
              <a:rPr lang="en-US" altLang="ko-KR" sz="1500" b="1"/>
              <a:t>:</a:t>
            </a:r>
            <a:r>
              <a:rPr lang="ko-KR" altLang="en-US" sz="1500" b="1"/>
              <a:t> </a:t>
            </a:r>
            <a:r>
              <a:rPr lang="ko-KR" altLang="en-US" sz="1500" b="1">
                <a:hlinkClick r:id="rId4"/>
              </a:rPr>
              <a:t>자바 </a:t>
            </a:r>
            <a:r>
              <a:rPr lang="en-US" altLang="ko-KR" sz="1500" b="1">
                <a:hlinkClick r:id="rId4"/>
              </a:rPr>
              <a:t>IO</a:t>
            </a:r>
            <a:endParaRPr lang="ko-KR" altLang="en-US" sz="1500" b="1"/>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28.6 </a:t>
            </a:r>
            <a:r>
              <a:rPr lang="ko-KR" altLang="en-US" sz="2800">
                <a:solidFill>
                  <a:schemeClr val="bg1">
                    <a:lumMod val="65000"/>
                  </a:schemeClr>
                </a:solidFill>
              </a:rPr>
              <a:t>인터셉터 사용해 요청명에서 뷰이름 얻기</a:t>
            </a:r>
            <a:endParaRPr lang="ko-KR" altLang="en-US" sz="2800" spc="-89">
              <a:solidFill>
                <a:srgbClr val="281F3D"/>
              </a:solidFill>
            </a:endParaRPr>
          </a:p>
        </p:txBody>
      </p:sp>
      <p:sp>
        <p:nvSpPr>
          <p:cNvPr id="3" name="TextBox 2"/>
          <p:cNvSpPr txBox="1"/>
          <p:nvPr/>
        </p:nvSpPr>
        <p:spPr>
          <a:xfrm>
            <a:off x="505119" y="1510748"/>
            <a:ext cx="8231377" cy="449497"/>
          </a:xfrm>
          <a:prstGeom prst="rect">
            <a:avLst/>
          </a:prstGeom>
          <a:noFill/>
        </p:spPr>
        <p:txBody>
          <a:bodyPr wrap="square">
            <a:spAutoFit/>
          </a:bodyPr>
          <a:lstStyle/>
          <a:p>
            <a:pPr lvl="0"/>
            <a:r>
              <a:rPr lang="en-US" altLang="ko-KR" sz="1200" b="1">
                <a:latin typeface="+mj-ea"/>
                <a:ea typeface="+mj-ea"/>
              </a:rPr>
              <a:t>4. </a:t>
            </a:r>
            <a:r>
              <a:rPr lang="ko-KR" altLang="en-US" sz="1200">
                <a:latin typeface="+mj-ea"/>
                <a:ea typeface="+mj-ea"/>
              </a:rPr>
              <a:t>인터셉터 수행 시 </a:t>
            </a:r>
            <a:r>
              <a:rPr lang="en-US" altLang="ko-KR" sz="1200">
                <a:latin typeface="+mj-ea"/>
                <a:ea typeface="+mj-ea"/>
              </a:rPr>
              <a:t>preHandle() </a:t>
            </a:r>
            <a:r>
              <a:rPr lang="ko-KR" altLang="en-US" sz="1200">
                <a:latin typeface="+mj-ea"/>
                <a:ea typeface="+mj-ea"/>
              </a:rPr>
              <a:t>메서드로 전달된 </a:t>
            </a:r>
            <a:r>
              <a:rPr lang="en-US" altLang="ko-KR" sz="1200">
                <a:latin typeface="+mj-ea"/>
                <a:ea typeface="+mj-ea"/>
              </a:rPr>
              <a:t>request</a:t>
            </a:r>
            <a:r>
              <a:rPr lang="ko-KR" altLang="en-US" sz="1200">
                <a:latin typeface="+mj-ea"/>
                <a:ea typeface="+mj-ea"/>
              </a:rPr>
              <a:t>에서 추가한 </a:t>
            </a:r>
            <a:r>
              <a:rPr lang="en-US" altLang="ko-KR" sz="1200">
                <a:latin typeface="+mj-ea"/>
                <a:ea typeface="+mj-ea"/>
              </a:rPr>
              <a:t>getViewName() </a:t>
            </a:r>
            <a:r>
              <a:rPr lang="ko-KR" altLang="en-US" sz="1200">
                <a:latin typeface="+mj-ea"/>
                <a:ea typeface="+mj-ea"/>
              </a:rPr>
              <a:t>메서드를 이용해 뷰이름을</a:t>
            </a:r>
          </a:p>
          <a:p>
            <a:pPr lvl="0"/>
            <a:r>
              <a:rPr lang="en-US" altLang="ko-KR" sz="1200">
                <a:latin typeface="+mj-ea"/>
                <a:ea typeface="+mj-ea"/>
              </a:rPr>
              <a:t>  </a:t>
            </a:r>
            <a:r>
              <a:rPr lang="ko-KR" altLang="en-US" sz="1200">
                <a:latin typeface="+mj-ea"/>
                <a:ea typeface="+mj-ea"/>
              </a:rPr>
              <a:t> 가져온 후 </a:t>
            </a:r>
            <a:r>
              <a:rPr lang="en-US" altLang="ko-KR" sz="1200">
                <a:latin typeface="+mj-ea"/>
                <a:ea typeface="+mj-ea"/>
              </a:rPr>
              <a:t>request</a:t>
            </a:r>
            <a:r>
              <a:rPr lang="ko-KR" altLang="en-US" sz="1200">
                <a:latin typeface="+mj-ea"/>
                <a:ea typeface="+mj-ea"/>
              </a:rPr>
              <a:t>에 바인딩합니다</a:t>
            </a:r>
            <a:r>
              <a:rPr lang="en-US" altLang="ko-KR" sz="1200">
                <a:latin typeface="+mj-ea"/>
                <a:ea typeface="+mj-ea"/>
              </a:rPr>
              <a:t>.</a:t>
            </a:r>
            <a:endParaRPr lang="ko-KR" altLang="en-US" sz="1200">
              <a:latin typeface="+mj-ea"/>
              <a:ea typeface="+mj-ea"/>
            </a:endParaRPr>
          </a:p>
        </p:txBody>
      </p:sp>
      <p:grpSp>
        <p:nvGrpSpPr>
          <p:cNvPr id="5" name="그룹 4"/>
          <p:cNvGrpSpPr/>
          <p:nvPr/>
        </p:nvGrpSpPr>
        <p:grpSpPr>
          <a:xfrm>
            <a:off x="1145982" y="2095599"/>
            <a:ext cx="6341165" cy="3011556"/>
            <a:chOff x="466725" y="1504950"/>
            <a:chExt cx="8210550" cy="4438650"/>
          </a:xfrm>
        </p:grpSpPr>
        <p:pic>
          <p:nvPicPr>
            <p:cNvPr id="66562" name="Picture 2"/>
            <p:cNvPicPr>
              <a:picLocks noChangeAspect="1" noChangeArrowheads="1"/>
            </p:cNvPicPr>
            <p:nvPr/>
          </p:nvPicPr>
          <p:blipFill rotWithShape="1">
            <a:blip r:embed="rId2">
              <a:alphaModFix/>
              <a:lum/>
            </a:blip>
            <a:srcRect/>
            <a:stretch>
              <a:fillRect/>
            </a:stretch>
          </p:blipFill>
          <p:spPr>
            <a:xfrm>
              <a:off x="466725" y="1504950"/>
              <a:ext cx="8210550" cy="3848100"/>
            </a:xfrm>
            <a:prstGeom prst="rect">
              <a:avLst/>
            </a:prstGeom>
            <a:noFill/>
            <a:ln>
              <a:noFill/>
            </a:ln>
          </p:spPr>
        </p:pic>
        <p:pic>
          <p:nvPicPr>
            <p:cNvPr id="66564" name="Picture 4"/>
            <p:cNvPicPr>
              <a:picLocks noChangeAspect="1" noChangeArrowheads="1"/>
            </p:cNvPicPr>
            <p:nvPr/>
          </p:nvPicPr>
          <p:blipFill rotWithShape="1">
            <a:blip r:embed="rId3">
              <a:alphaModFix/>
              <a:lum/>
            </a:blip>
            <a:srcRect/>
            <a:stretch>
              <a:fillRect/>
            </a:stretch>
          </p:blipFill>
          <p:spPr>
            <a:xfrm>
              <a:off x="586409" y="5353050"/>
              <a:ext cx="2343150" cy="590550"/>
            </a:xfrm>
            <a:prstGeom prst="rect">
              <a:avLst/>
            </a:prstGeom>
            <a:noFill/>
            <a:ln>
              <a:noFill/>
            </a:ln>
          </p:spPr>
        </p:pic>
      </p:grpSp>
      <p:cxnSp>
        <p:nvCxnSpPr>
          <p:cNvPr id="66565" name="직선 연결선 66564"/>
          <p:cNvCxnSpPr/>
          <p:nvPr/>
        </p:nvCxnSpPr>
        <p:spPr>
          <a:xfrm>
            <a:off x="1878542" y="2203646"/>
            <a:ext cx="338666" cy="317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6566" name="직사각형 66565"/>
          <p:cNvSpPr txBox="1"/>
          <p:nvPr/>
        </p:nvSpPr>
        <p:spPr>
          <a:xfrm>
            <a:off x="1836204" y="1923829"/>
            <a:ext cx="676063" cy="272415"/>
          </a:xfrm>
          <a:prstGeom prst="rect">
            <a:avLst/>
          </a:prstGeom>
        </p:spPr>
        <p:txBody>
          <a:bodyPr wrap="square">
            <a:spAutoFit/>
          </a:bodyPr>
          <a:lstStyle/>
          <a:p>
            <a:r>
              <a:rPr lang="en-US" altLang="ko-KR" sz="1200">
                <a:latin typeface="함초롬돋움"/>
                <a:ea typeface="함초롬돋움"/>
              </a:rPr>
              <a:t>pro27</a:t>
            </a:r>
          </a:p>
        </p:txBody>
      </p:sp>
      <p:sp>
        <p:nvSpPr>
          <p:cNvPr id="66567" name="직사각형 66566"/>
          <p:cNvSpPr/>
          <p:nvPr/>
        </p:nvSpPr>
        <p:spPr>
          <a:xfrm>
            <a:off x="1584176" y="3695896"/>
            <a:ext cx="3400425" cy="466725"/>
          </a:xfrm>
          <a:prstGeom prst="rect">
            <a:avLst/>
          </a:prstGeom>
          <a:ln>
            <a:solidFill>
              <a:srgbClr val="FF0000"/>
            </a:solidFill>
          </a:ln>
        </p:spPr>
        <p:style>
          <a:lnRef idx="3">
            <a:schemeClr val="accent2"/>
          </a:lnRef>
          <a:fillRef idx="0">
            <a:schemeClr val="accent2"/>
          </a:fillRef>
          <a:effectRef idx="3">
            <a:schemeClr val="accent2"/>
          </a:effectRef>
          <a:fontRef idx="minor">
            <a:schemeClr val="dk1"/>
          </a:fontRef>
        </p:style>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28.3 </a:t>
            </a:r>
            <a:r>
              <a:rPr lang="ko-KR" altLang="en-US" sz="2800">
                <a:solidFill>
                  <a:schemeClr val="bg1">
                    <a:lumMod val="65000"/>
                  </a:schemeClr>
                </a:solidFill>
              </a:rPr>
              <a:t>스프링 이메일 사용하기</a:t>
            </a:r>
            <a:endParaRPr lang="ko-KR" altLang="en-US" sz="2800" spc="-89">
              <a:solidFill>
                <a:srgbClr val="281F3D"/>
              </a:solidFill>
            </a:endParaRPr>
          </a:p>
        </p:txBody>
      </p:sp>
      <p:pic>
        <p:nvPicPr>
          <p:cNvPr id="67586" name="Picture 2"/>
          <p:cNvPicPr>
            <a:picLocks noChangeAspect="1" noChangeArrowheads="1"/>
          </p:cNvPicPr>
          <p:nvPr/>
        </p:nvPicPr>
        <p:blipFill rotWithShape="1">
          <a:blip r:embed="rId2">
            <a:alphaModFix/>
            <a:lum/>
          </a:blip>
          <a:srcRect/>
          <a:stretch>
            <a:fillRect/>
          </a:stretch>
        </p:blipFill>
        <p:spPr>
          <a:xfrm>
            <a:off x="1008718" y="1382138"/>
            <a:ext cx="6301616" cy="3865723"/>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직사각형 67586"/>
          <p:cNvSpPr txBox="1"/>
          <p:nvPr/>
        </p:nvSpPr>
        <p:spPr>
          <a:xfrm>
            <a:off x="0" y="421418"/>
            <a:ext cx="9144000" cy="5215477"/>
          </a:xfrm>
          <a:prstGeom prst="rect">
            <a:avLst/>
          </a:prstGeom>
          <a:solidFill>
            <a:schemeClr val="lt1"/>
          </a:solidFill>
          <a:ln w="9525" cap="flat" cmpd="sng">
            <a:solidFill>
              <a:schemeClr val="accent1"/>
            </a:solidFill>
            <a:prstDash val="solid"/>
            <a:round/>
          </a:ln>
        </p:spPr>
        <p:txBody>
          <a:bodyPr wrap="square">
            <a:spAutoFit/>
          </a:bodyPr>
          <a:lstStyle/>
          <a:p>
            <a:pPr>
              <a:defRPr/>
            </a:pPr>
            <a:r>
              <a:rPr lang="en-US" altLang="ko-KR" sz="1200" b="1">
                <a:latin typeface="한컴산뜻돋움"/>
                <a:ea typeface="한컴산뜻돋움"/>
              </a:rPr>
              <a:t>package com.myspring.pro27.member.interceptor;</a:t>
            </a:r>
          </a:p>
          <a:p>
            <a:pPr>
              <a:defRPr/>
            </a:pPr>
            <a:endParaRPr lang="en-US" altLang="ko-KR" sz="1200" b="1">
              <a:latin typeface="한컴산뜻돋움"/>
              <a:ea typeface="한컴산뜻돋움"/>
            </a:endParaRPr>
          </a:p>
          <a:p>
            <a:pPr>
              <a:defRPr/>
            </a:pPr>
            <a:r>
              <a:rPr lang="en-US" altLang="ko-KR" sz="1200" b="1">
                <a:latin typeface="한컴산뜻돋움"/>
                <a:ea typeface="한컴산뜻돋움"/>
              </a:rPr>
              <a:t>import javax.servlet.http.HttpServletRequest;</a:t>
            </a:r>
          </a:p>
          <a:p>
            <a:pPr>
              <a:defRPr/>
            </a:pPr>
            <a:r>
              <a:rPr lang="en-US" altLang="ko-KR" sz="1200" b="1">
                <a:latin typeface="한컴산뜻돋움"/>
                <a:ea typeface="한컴산뜻돋움"/>
              </a:rPr>
              <a:t>import javax.servlet.http.HttpServletResponse;</a:t>
            </a:r>
          </a:p>
          <a:p>
            <a:pPr>
              <a:defRPr/>
            </a:pPr>
            <a:r>
              <a:rPr lang="en-US" altLang="ko-KR" sz="1200" b="1">
                <a:latin typeface="한컴산뜻돋움"/>
                <a:ea typeface="한컴산뜻돋움"/>
              </a:rPr>
              <a:t>import org.springframework.web.servlet.ModelAndView;</a:t>
            </a:r>
          </a:p>
          <a:p>
            <a:pPr>
              <a:defRPr/>
            </a:pPr>
            <a:r>
              <a:rPr lang="en-US" altLang="ko-KR" sz="1200" b="1">
                <a:latin typeface="한컴산뜻돋움"/>
                <a:ea typeface="한컴산뜻돋움"/>
              </a:rPr>
              <a:t>import org.springframework.web.servlet.handler.HandlerInterceptorAdapter;</a:t>
            </a:r>
          </a:p>
          <a:p>
            <a:pPr>
              <a:defRPr/>
            </a:pPr>
            <a:endParaRPr lang="en-US" altLang="ko-KR" sz="1200" b="1">
              <a:latin typeface="한컴산뜻돋움"/>
              <a:ea typeface="한컴산뜻돋움"/>
            </a:endParaRPr>
          </a:p>
          <a:p>
            <a:pPr>
              <a:defRPr/>
            </a:pPr>
            <a:r>
              <a:rPr lang="en-US" altLang="ko-KR" sz="1200" b="1">
                <a:latin typeface="한컴산뜻돋움"/>
                <a:ea typeface="한컴산뜻돋움"/>
              </a:rPr>
              <a:t>public class ViewNameInterceptor extends HandlerInterceptorAdapter {</a:t>
            </a:r>
          </a:p>
          <a:p>
            <a:pPr>
              <a:defRPr/>
            </a:pPr>
            <a:r>
              <a:rPr lang="en-US" altLang="ko-KR" sz="1200" b="1">
                <a:ea typeface="한컴산뜻돋움"/>
              </a:rPr>
              <a:t>	</a:t>
            </a:r>
            <a:r>
              <a:rPr lang="en-US" altLang="ko-KR" sz="1200" b="1">
                <a:latin typeface="한컴산뜻돋움"/>
                <a:ea typeface="한컴산뜻돋움"/>
              </a:rPr>
              <a:t>@Override</a:t>
            </a:r>
          </a:p>
          <a:p>
            <a:pPr>
              <a:defRPr/>
            </a:pPr>
            <a:r>
              <a:rPr lang="en-US" altLang="ko-KR" sz="1200" b="1">
                <a:ea typeface="한컴산뜻돋움"/>
              </a:rPr>
              <a:t>	</a:t>
            </a:r>
            <a:r>
              <a:rPr lang="en-US" altLang="ko-KR" sz="1200" b="1">
                <a:latin typeface="한컴산뜻돋움"/>
                <a:ea typeface="한컴산뜻돋움"/>
              </a:rPr>
              <a:t>public boolean preHandle(HttpServletRequest request, HttpServletResponse response, Object handler) {</a:t>
            </a:r>
          </a:p>
          <a:p>
            <a:pPr>
              <a:defRPr/>
            </a:pPr>
            <a:r>
              <a:rPr lang="en-US" altLang="ko-KR" sz="1200" b="1">
                <a:ea typeface="한컴산뜻돋움"/>
              </a:rPr>
              <a:t>		</a:t>
            </a:r>
            <a:r>
              <a:rPr lang="en-US" altLang="ko-KR" sz="1200" b="1">
                <a:latin typeface="한컴산뜻돋움"/>
                <a:ea typeface="한컴산뜻돋움"/>
              </a:rPr>
              <a:t>try {</a:t>
            </a:r>
          </a:p>
          <a:p>
            <a:pPr>
              <a:defRPr/>
            </a:pPr>
            <a:r>
              <a:rPr lang="en-US" altLang="ko-KR" sz="1200" b="1">
                <a:ea typeface="한컴산뜻돋움"/>
              </a:rPr>
              <a:t>			</a:t>
            </a:r>
            <a:r>
              <a:rPr lang="en-US" altLang="ko-KR" sz="1200" b="1">
                <a:latin typeface="한컴산뜻돋움"/>
                <a:ea typeface="한컴산뜻돋움"/>
              </a:rPr>
              <a:t>String viewName = getViewName(request);</a:t>
            </a:r>
          </a:p>
          <a:p>
            <a:pPr>
              <a:defRPr/>
            </a:pPr>
            <a:r>
              <a:rPr lang="en-US" altLang="ko-KR" sz="1200" b="1">
                <a:ea typeface="한컴산뜻돋움"/>
              </a:rPr>
              <a:t>			</a:t>
            </a:r>
            <a:r>
              <a:rPr lang="en-US" altLang="ko-KR" sz="1200" b="1">
                <a:latin typeface="한컴산뜻돋움"/>
                <a:ea typeface="한컴산뜻돋움"/>
              </a:rPr>
              <a:t>request.setAttribute("viewName", viewName);</a:t>
            </a:r>
          </a:p>
          <a:p>
            <a:pPr>
              <a:defRPr/>
            </a:pPr>
            <a:r>
              <a:rPr lang="en-US" altLang="ko-KR" sz="1200" b="1">
                <a:ea typeface="한컴산뜻돋움"/>
              </a:rPr>
              <a:t>		</a:t>
            </a:r>
            <a:r>
              <a:rPr lang="en-US" altLang="ko-KR" sz="1200" b="1">
                <a:latin typeface="한컴산뜻돋움"/>
                <a:ea typeface="한컴산뜻돋움"/>
              </a:rPr>
              <a:t>} catch (Exception e) {</a:t>
            </a:r>
          </a:p>
          <a:p>
            <a:pPr>
              <a:defRPr/>
            </a:pPr>
            <a:r>
              <a:rPr lang="en-US" altLang="ko-KR" sz="1200" b="1">
                <a:ea typeface="한컴산뜻돋움"/>
              </a:rPr>
              <a:t>			</a:t>
            </a:r>
            <a:r>
              <a:rPr lang="en-US" altLang="ko-KR" sz="1200" b="1">
                <a:latin typeface="한컴산뜻돋움"/>
                <a:ea typeface="한컴산뜻돋움"/>
              </a:rPr>
              <a:t>e.printStackTrace();</a:t>
            </a:r>
          </a:p>
          <a:p>
            <a:pPr>
              <a:defRPr/>
            </a:pPr>
            <a:r>
              <a:rPr lang="en-US" altLang="ko-KR" sz="1200" b="1">
                <a:ea typeface="한컴산뜻돋움"/>
              </a:rPr>
              <a:t>		</a:t>
            </a:r>
            <a:r>
              <a:rPr lang="en-US" altLang="ko-KR" sz="1200" b="1">
                <a:latin typeface="한컴산뜻돋움"/>
                <a:ea typeface="한컴산뜻돋움"/>
              </a:rPr>
              <a:t>}</a:t>
            </a:r>
          </a:p>
          <a:p>
            <a:pPr>
              <a:defRPr/>
            </a:pPr>
            <a:r>
              <a:rPr lang="en-US" altLang="ko-KR" sz="1200" b="1">
                <a:ea typeface="한컴산뜻돋움"/>
              </a:rPr>
              <a:t>		</a:t>
            </a:r>
            <a:r>
              <a:rPr lang="en-US" altLang="ko-KR" sz="1200" b="1">
                <a:latin typeface="한컴산뜻돋움"/>
                <a:ea typeface="한컴산뜻돋움"/>
              </a:rPr>
              <a:t>return true;</a:t>
            </a:r>
          </a:p>
          <a:p>
            <a:pPr>
              <a:defRPr/>
            </a:pPr>
            <a:r>
              <a:rPr lang="en-US" altLang="ko-KR" sz="1200" b="1">
                <a:ea typeface="한컴산뜻돋움"/>
              </a:rPr>
              <a:t>	</a:t>
            </a:r>
            <a:r>
              <a:rPr lang="en-US" altLang="ko-KR" sz="1200" b="1">
                <a:latin typeface="한컴산뜻돋움"/>
                <a:ea typeface="한컴산뜻돋움"/>
              </a:rPr>
              <a:t>}</a:t>
            </a:r>
          </a:p>
          <a:p>
            <a:pPr>
              <a:defRPr/>
            </a:pPr>
            <a:endParaRPr lang="en-US" altLang="ko-KR" sz="1200" b="1">
              <a:latin typeface="한컴산뜻돋움"/>
              <a:ea typeface="한컴산뜻돋움"/>
            </a:endParaRPr>
          </a:p>
          <a:p>
            <a:pPr>
              <a:defRPr/>
            </a:pPr>
            <a:r>
              <a:rPr lang="en-US" altLang="ko-KR" sz="1200" b="1">
                <a:ea typeface="한컴산뜻돋움"/>
              </a:rPr>
              <a:t>	</a:t>
            </a:r>
            <a:r>
              <a:rPr lang="en-US" altLang="ko-KR" sz="1200" b="1">
                <a:latin typeface="한컴산뜻돋움"/>
                <a:ea typeface="한컴산뜻돋움"/>
              </a:rPr>
              <a:t>@Override</a:t>
            </a:r>
          </a:p>
          <a:p>
            <a:pPr>
              <a:defRPr/>
            </a:pPr>
            <a:r>
              <a:rPr lang="en-US" altLang="ko-KR" sz="1200" b="1">
                <a:ea typeface="한컴산뜻돋움"/>
              </a:rPr>
              <a:t>	</a:t>
            </a:r>
            <a:r>
              <a:rPr lang="en-US" altLang="ko-KR" sz="1200" b="1">
                <a:latin typeface="한컴산뜻돋움"/>
                <a:ea typeface="한컴산뜻돋움"/>
              </a:rPr>
              <a:t>public void postHandle(HttpServletRequest request, HttpServletResponse response, Object handler,</a:t>
            </a:r>
          </a:p>
          <a:p>
            <a:pPr>
              <a:defRPr/>
            </a:pPr>
            <a:r>
              <a:rPr lang="en-US" altLang="ko-KR" sz="1200" b="1">
                <a:ea typeface="한컴산뜻돋움"/>
              </a:rPr>
              <a:t>			</a:t>
            </a:r>
            <a:r>
              <a:rPr lang="en-US" altLang="ko-KR" sz="1200" b="1">
                <a:latin typeface="한컴산뜻돋움"/>
                <a:ea typeface="한컴산뜻돋움"/>
              </a:rPr>
              <a:t>ModelAndView modelAndView) throws Exception {</a:t>
            </a:r>
          </a:p>
          <a:p>
            <a:pPr>
              <a:defRPr/>
            </a:pPr>
            <a:r>
              <a:rPr lang="en-US" altLang="ko-KR" sz="1200" b="1">
                <a:ea typeface="한컴산뜻돋움"/>
              </a:rPr>
              <a:t>	</a:t>
            </a:r>
            <a:r>
              <a:rPr lang="en-US" altLang="ko-KR" sz="1200" b="1">
                <a:latin typeface="한컴산뜻돋움"/>
                <a:ea typeface="한컴산뜻돋움"/>
              </a:rPr>
              <a:t>}</a:t>
            </a:r>
          </a:p>
          <a:p>
            <a:pPr>
              <a:defRPr/>
            </a:pPr>
            <a:endParaRPr lang="en-US" altLang="ko-KR" sz="1200" b="1">
              <a:latin typeface="한컴산뜻돋움"/>
              <a:ea typeface="한컴산뜻돋움"/>
            </a:endParaRPr>
          </a:p>
          <a:p>
            <a:pPr>
              <a:defRPr/>
            </a:pPr>
            <a:r>
              <a:rPr lang="en-US" altLang="ko-KR" sz="1200" b="1">
                <a:ea typeface="한컴산뜻돋움"/>
              </a:rPr>
              <a:t>	</a:t>
            </a:r>
            <a:r>
              <a:rPr lang="en-US" altLang="ko-KR" sz="1200" b="1">
                <a:latin typeface="한컴산뜻돋움"/>
                <a:ea typeface="한컴산뜻돋움"/>
              </a:rPr>
              <a:t>@Override</a:t>
            </a:r>
          </a:p>
          <a:p>
            <a:pPr>
              <a:defRPr/>
            </a:pPr>
            <a:r>
              <a:rPr lang="en-US" altLang="ko-KR" sz="1200" b="1">
                <a:ea typeface="한컴산뜻돋움"/>
              </a:rPr>
              <a:t>	</a:t>
            </a:r>
            <a:r>
              <a:rPr lang="en-US" altLang="ko-KR" sz="1200" b="1">
                <a:latin typeface="한컴산뜻돋움"/>
                <a:ea typeface="한컴산뜻돋움"/>
              </a:rPr>
              <a:t>public void afterCompletion(HttpServletRequest request, HttpServletResponse response, Object handler, Exception ex)</a:t>
            </a:r>
          </a:p>
          <a:p>
            <a:pPr>
              <a:defRPr/>
            </a:pPr>
            <a:r>
              <a:rPr lang="en-US" altLang="ko-KR" sz="1200" b="1">
                <a:ea typeface="한컴산뜻돋움"/>
              </a:rPr>
              <a:t>			</a:t>
            </a:r>
            <a:r>
              <a:rPr lang="en-US" altLang="ko-KR" sz="1200" b="1">
                <a:latin typeface="한컴산뜻돋움"/>
                <a:ea typeface="한컴산뜻돋움"/>
              </a:rPr>
              <a:t>throws Exception {</a:t>
            </a:r>
          </a:p>
          <a:p>
            <a:pPr>
              <a:defRPr/>
            </a:pPr>
            <a:r>
              <a:rPr lang="en-US" altLang="ko-KR" sz="1200" b="1">
                <a:ea typeface="한컴산뜻돋움"/>
              </a:rPr>
              <a:t>	</a:t>
            </a:r>
            <a:r>
              <a:rPr lang="en-US" altLang="ko-KR" sz="1200" b="1">
                <a:latin typeface="한컴산뜻돋움"/>
                <a:ea typeface="한컴산뜻돋움"/>
              </a:rPr>
              <a:t>}</a:t>
            </a:r>
          </a:p>
        </p:txBody>
      </p:sp>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직사각형 67586"/>
          <p:cNvSpPr txBox="1"/>
          <p:nvPr/>
        </p:nvSpPr>
        <p:spPr>
          <a:xfrm>
            <a:off x="0" y="442269"/>
            <a:ext cx="9144000" cy="5763911"/>
          </a:xfrm>
          <a:prstGeom prst="rect">
            <a:avLst/>
          </a:prstGeom>
          <a:solidFill>
            <a:schemeClr val="lt1"/>
          </a:solidFill>
          <a:ln w="9525" cap="flat" cmpd="sng">
            <a:solidFill>
              <a:schemeClr val="accent1"/>
            </a:solidFill>
            <a:prstDash val="solid"/>
            <a:round/>
          </a:ln>
        </p:spPr>
        <p:txBody>
          <a:bodyPr wrap="square">
            <a:spAutoFit/>
          </a:bodyPr>
          <a:lstStyle/>
          <a:p>
            <a:pPr>
              <a:defRPr/>
            </a:pPr>
            <a:r>
              <a:rPr lang="en-US" altLang="ko-KR" sz="1200" b="1">
                <a:ea typeface="한컴산뜻돋움"/>
              </a:rPr>
              <a:t>	</a:t>
            </a:r>
            <a:r>
              <a:rPr lang="en-US" altLang="ko-KR" sz="1200" b="1">
                <a:latin typeface="한컴산뜻돋움"/>
                <a:ea typeface="한컴산뜻돋움"/>
              </a:rPr>
              <a:t>private String getViewName(HttpServletRequest request) throws Exception {</a:t>
            </a:r>
          </a:p>
          <a:p>
            <a:pPr>
              <a:defRPr/>
            </a:pPr>
            <a:r>
              <a:rPr lang="en-US" altLang="ko-KR" sz="1200" b="1">
                <a:ea typeface="한컴산뜻돋움"/>
              </a:rPr>
              <a:t>		</a:t>
            </a:r>
            <a:r>
              <a:rPr lang="en-US" altLang="ko-KR" sz="1200" b="1">
                <a:latin typeface="한컴산뜻돋움"/>
                <a:ea typeface="한컴산뜻돋움"/>
              </a:rPr>
              <a:t>String contextPath = request.getContextPath();</a:t>
            </a:r>
          </a:p>
          <a:p>
            <a:pPr>
              <a:defRPr/>
            </a:pPr>
            <a:r>
              <a:rPr lang="en-US" altLang="ko-KR" sz="1200" b="1">
                <a:ea typeface="한컴산뜻돋움"/>
              </a:rPr>
              <a:t>		</a:t>
            </a:r>
            <a:r>
              <a:rPr lang="en-US" altLang="ko-KR" sz="1200" b="1">
                <a:latin typeface="한컴산뜻돋움"/>
                <a:ea typeface="한컴산뜻돋움"/>
              </a:rPr>
              <a:t>String uri = (String) request.getAttribute("javax.servlet.include.request_uri");</a:t>
            </a:r>
          </a:p>
          <a:p>
            <a:pPr>
              <a:defRPr/>
            </a:pPr>
            <a:r>
              <a:rPr lang="en-US" altLang="ko-KR" sz="1200" b="1">
                <a:ea typeface="한컴산뜻돋움"/>
              </a:rPr>
              <a:t>		</a:t>
            </a:r>
            <a:r>
              <a:rPr lang="en-US" altLang="ko-KR" sz="1200" b="1">
                <a:latin typeface="한컴산뜻돋움"/>
                <a:ea typeface="한컴산뜻돋움"/>
              </a:rPr>
              <a:t>if (uri == null || uri.trim().equals("")) {</a:t>
            </a:r>
          </a:p>
          <a:p>
            <a:pPr>
              <a:defRPr/>
            </a:pPr>
            <a:r>
              <a:rPr lang="en-US" altLang="ko-KR" sz="1200" b="1">
                <a:ea typeface="한컴산뜻돋움"/>
              </a:rPr>
              <a:t>			</a:t>
            </a:r>
            <a:r>
              <a:rPr lang="en-US" altLang="ko-KR" sz="1200" b="1">
                <a:latin typeface="한컴산뜻돋움"/>
                <a:ea typeface="한컴산뜻돋움"/>
              </a:rPr>
              <a:t>uri = request.getRequestURI();</a:t>
            </a:r>
          </a:p>
          <a:p>
            <a:pPr>
              <a:defRPr/>
            </a:pPr>
            <a:r>
              <a:rPr lang="en-US" altLang="ko-KR" sz="1200" b="1">
                <a:ea typeface="한컴산뜻돋움"/>
              </a:rPr>
              <a:t>		</a:t>
            </a:r>
            <a:r>
              <a:rPr lang="en-US" altLang="ko-KR" sz="1200" b="1">
                <a:latin typeface="한컴산뜻돋움"/>
                <a:ea typeface="한컴산뜻돋움"/>
              </a:rPr>
              <a:t>}</a:t>
            </a:r>
          </a:p>
          <a:p>
            <a:pPr>
              <a:defRPr/>
            </a:pPr>
            <a:endParaRPr lang="en-US" altLang="ko-KR" sz="1200" b="1">
              <a:latin typeface="한컴산뜻돋움"/>
              <a:ea typeface="한컴산뜻돋움"/>
            </a:endParaRPr>
          </a:p>
          <a:p>
            <a:pPr>
              <a:defRPr/>
            </a:pPr>
            <a:r>
              <a:rPr lang="en-US" altLang="ko-KR" sz="1200" b="1">
                <a:ea typeface="한컴산뜻돋움"/>
              </a:rPr>
              <a:t>		</a:t>
            </a:r>
            <a:r>
              <a:rPr lang="en-US" altLang="ko-KR" sz="1200" b="1">
                <a:latin typeface="한컴산뜻돋움"/>
                <a:ea typeface="한컴산뜻돋움"/>
              </a:rPr>
              <a:t>int begin = 0;</a:t>
            </a:r>
          </a:p>
          <a:p>
            <a:pPr>
              <a:defRPr/>
            </a:pPr>
            <a:r>
              <a:rPr lang="en-US" altLang="ko-KR" sz="1200" b="1">
                <a:ea typeface="한컴산뜻돋움"/>
              </a:rPr>
              <a:t>		</a:t>
            </a:r>
            <a:r>
              <a:rPr lang="en-US" altLang="ko-KR" sz="1200" b="1">
                <a:latin typeface="한컴산뜻돋움"/>
                <a:ea typeface="한컴산뜻돋움"/>
              </a:rPr>
              <a:t>if (!((contextPath == null) || ("".equals(contextPath)))) {</a:t>
            </a:r>
          </a:p>
          <a:p>
            <a:pPr>
              <a:defRPr/>
            </a:pPr>
            <a:r>
              <a:rPr lang="en-US" altLang="ko-KR" sz="1200" b="1">
                <a:ea typeface="한컴산뜻돋움"/>
              </a:rPr>
              <a:t>			</a:t>
            </a:r>
            <a:r>
              <a:rPr lang="en-US" altLang="ko-KR" sz="1200" b="1">
                <a:latin typeface="한컴산뜻돋움"/>
                <a:ea typeface="한컴산뜻돋움"/>
              </a:rPr>
              <a:t>begin = contextPath.length();</a:t>
            </a:r>
          </a:p>
          <a:p>
            <a:pPr>
              <a:defRPr/>
            </a:pPr>
            <a:r>
              <a:rPr lang="en-US" altLang="ko-KR" sz="1200" b="1">
                <a:ea typeface="한컴산뜻돋움"/>
              </a:rPr>
              <a:t>		</a:t>
            </a:r>
            <a:r>
              <a:rPr lang="en-US" altLang="ko-KR" sz="1200" b="1">
                <a:latin typeface="한컴산뜻돋움"/>
                <a:ea typeface="한컴산뜻돋움"/>
              </a:rPr>
              <a:t>}</a:t>
            </a:r>
          </a:p>
          <a:p>
            <a:pPr>
              <a:defRPr/>
            </a:pPr>
            <a:endParaRPr lang="en-US" altLang="ko-KR" sz="1200" b="1">
              <a:latin typeface="한컴산뜻돋움"/>
              <a:ea typeface="한컴산뜻돋움"/>
            </a:endParaRPr>
          </a:p>
          <a:p>
            <a:pPr>
              <a:defRPr/>
            </a:pPr>
            <a:r>
              <a:rPr lang="en-US" altLang="ko-KR" sz="1200" b="1">
                <a:ea typeface="한컴산뜻돋움"/>
              </a:rPr>
              <a:t>		</a:t>
            </a:r>
            <a:r>
              <a:rPr lang="en-US" altLang="ko-KR" sz="1200" b="1">
                <a:latin typeface="한컴산뜻돋움"/>
                <a:ea typeface="한컴산뜻돋움"/>
              </a:rPr>
              <a:t>int end;</a:t>
            </a:r>
          </a:p>
          <a:p>
            <a:pPr>
              <a:defRPr/>
            </a:pPr>
            <a:r>
              <a:rPr lang="en-US" altLang="ko-KR" sz="1200" b="1">
                <a:ea typeface="한컴산뜻돋움"/>
              </a:rPr>
              <a:t>		</a:t>
            </a:r>
            <a:r>
              <a:rPr lang="en-US" altLang="ko-KR" sz="1200" b="1">
                <a:latin typeface="한컴산뜻돋움"/>
                <a:ea typeface="한컴산뜻돋움"/>
              </a:rPr>
              <a:t>if (uri.indexOf(";") != -1) {</a:t>
            </a:r>
          </a:p>
          <a:p>
            <a:pPr>
              <a:defRPr/>
            </a:pPr>
            <a:r>
              <a:rPr lang="en-US" altLang="ko-KR" sz="1200" b="1">
                <a:ea typeface="한컴산뜻돋움"/>
              </a:rPr>
              <a:t>			</a:t>
            </a:r>
            <a:r>
              <a:rPr lang="en-US" altLang="ko-KR" sz="1200" b="1">
                <a:latin typeface="한컴산뜻돋움"/>
                <a:ea typeface="한컴산뜻돋움"/>
              </a:rPr>
              <a:t>end = uri.indexOf(";");</a:t>
            </a:r>
          </a:p>
          <a:p>
            <a:pPr>
              <a:defRPr/>
            </a:pPr>
            <a:r>
              <a:rPr lang="en-US" altLang="ko-KR" sz="1200" b="1">
                <a:ea typeface="한컴산뜻돋움"/>
              </a:rPr>
              <a:t>		</a:t>
            </a:r>
            <a:r>
              <a:rPr lang="en-US" altLang="ko-KR" sz="1200" b="1">
                <a:latin typeface="한컴산뜻돋움"/>
                <a:ea typeface="한컴산뜻돋움"/>
              </a:rPr>
              <a:t>} else if (uri.indexOf("?") != -1) {</a:t>
            </a:r>
          </a:p>
          <a:p>
            <a:pPr>
              <a:defRPr/>
            </a:pPr>
            <a:r>
              <a:rPr lang="en-US" altLang="ko-KR" sz="1200" b="1">
                <a:ea typeface="한컴산뜻돋움"/>
              </a:rPr>
              <a:t>			</a:t>
            </a:r>
            <a:r>
              <a:rPr lang="en-US" altLang="ko-KR" sz="1200" b="1">
                <a:latin typeface="한컴산뜻돋움"/>
                <a:ea typeface="한컴산뜻돋움"/>
              </a:rPr>
              <a:t>end = uri.indexOf("?");</a:t>
            </a:r>
          </a:p>
          <a:p>
            <a:pPr>
              <a:defRPr/>
            </a:pPr>
            <a:r>
              <a:rPr lang="en-US" altLang="ko-KR" sz="1200" b="1">
                <a:ea typeface="한컴산뜻돋움"/>
              </a:rPr>
              <a:t>		</a:t>
            </a:r>
            <a:r>
              <a:rPr lang="en-US" altLang="ko-KR" sz="1200" b="1">
                <a:latin typeface="한컴산뜻돋움"/>
                <a:ea typeface="한컴산뜻돋움"/>
              </a:rPr>
              <a:t>} else {</a:t>
            </a:r>
          </a:p>
          <a:p>
            <a:pPr>
              <a:defRPr/>
            </a:pPr>
            <a:r>
              <a:rPr lang="en-US" altLang="ko-KR" sz="1200" b="1">
                <a:ea typeface="한컴산뜻돋움"/>
              </a:rPr>
              <a:t>			</a:t>
            </a:r>
            <a:r>
              <a:rPr lang="en-US" altLang="ko-KR" sz="1200" b="1">
                <a:latin typeface="한컴산뜻돋움"/>
                <a:ea typeface="한컴산뜻돋움"/>
              </a:rPr>
              <a:t>end = uri.length();</a:t>
            </a:r>
          </a:p>
          <a:p>
            <a:pPr>
              <a:defRPr/>
            </a:pPr>
            <a:r>
              <a:rPr lang="en-US" altLang="ko-KR" sz="1200" b="1">
                <a:ea typeface="한컴산뜻돋움"/>
              </a:rPr>
              <a:t>		</a:t>
            </a:r>
            <a:r>
              <a:rPr lang="en-US" altLang="ko-KR" sz="1200" b="1">
                <a:latin typeface="한컴산뜻돋움"/>
                <a:ea typeface="한컴산뜻돋움"/>
              </a:rPr>
              <a:t>}</a:t>
            </a:r>
          </a:p>
          <a:p>
            <a:pPr>
              <a:defRPr/>
            </a:pPr>
            <a:endParaRPr lang="en-US" altLang="ko-KR" sz="1200" b="1">
              <a:latin typeface="한컴산뜻돋움"/>
              <a:ea typeface="한컴산뜻돋움"/>
            </a:endParaRPr>
          </a:p>
          <a:p>
            <a:pPr>
              <a:defRPr/>
            </a:pPr>
            <a:r>
              <a:rPr lang="en-US" altLang="ko-KR" sz="1200" b="1">
                <a:ea typeface="한컴산뜻돋움"/>
              </a:rPr>
              <a:t>		</a:t>
            </a:r>
            <a:r>
              <a:rPr lang="en-US" altLang="ko-KR" sz="1200" b="1">
                <a:latin typeface="한컴산뜻돋움"/>
                <a:ea typeface="한컴산뜻돋움"/>
              </a:rPr>
              <a:t>String fileName = uri.substring(begin, end);</a:t>
            </a:r>
          </a:p>
          <a:p>
            <a:pPr>
              <a:defRPr/>
            </a:pPr>
            <a:r>
              <a:rPr lang="en-US" altLang="ko-KR" sz="1200" b="1">
                <a:ea typeface="한컴산뜻돋움"/>
              </a:rPr>
              <a:t>		</a:t>
            </a:r>
            <a:r>
              <a:rPr lang="en-US" altLang="ko-KR" sz="1200" b="1">
                <a:latin typeface="한컴산뜻돋움"/>
                <a:ea typeface="한컴산뜻돋움"/>
              </a:rPr>
              <a:t>if (fileName.indexOf(".") != -1) {</a:t>
            </a:r>
          </a:p>
          <a:p>
            <a:pPr>
              <a:defRPr/>
            </a:pPr>
            <a:r>
              <a:rPr lang="en-US" altLang="ko-KR" sz="1200" b="1">
                <a:ea typeface="한컴산뜻돋움"/>
              </a:rPr>
              <a:t>			</a:t>
            </a:r>
            <a:r>
              <a:rPr lang="en-US" altLang="ko-KR" sz="1200" b="1">
                <a:latin typeface="한컴산뜻돋움"/>
                <a:ea typeface="한컴산뜻돋움"/>
              </a:rPr>
              <a:t>fileName = fileName.substring(0, fileName.lastIndexOf("."));</a:t>
            </a:r>
          </a:p>
          <a:p>
            <a:pPr>
              <a:defRPr/>
            </a:pPr>
            <a:r>
              <a:rPr lang="en-US" altLang="ko-KR" sz="1200" b="1">
                <a:ea typeface="한컴산뜻돋움"/>
              </a:rPr>
              <a:t>		</a:t>
            </a:r>
            <a:r>
              <a:rPr lang="en-US" altLang="ko-KR" sz="1200" b="1">
                <a:latin typeface="한컴산뜻돋움"/>
                <a:ea typeface="한컴산뜻돋움"/>
              </a:rPr>
              <a:t>}</a:t>
            </a:r>
          </a:p>
          <a:p>
            <a:pPr>
              <a:defRPr/>
            </a:pPr>
            <a:r>
              <a:rPr lang="en-US" altLang="ko-KR" sz="1200" b="1">
                <a:ea typeface="한컴산뜻돋움"/>
              </a:rPr>
              <a:t>		</a:t>
            </a:r>
            <a:r>
              <a:rPr lang="en-US" altLang="ko-KR" sz="1200" b="1">
                <a:latin typeface="한컴산뜻돋움"/>
                <a:ea typeface="한컴산뜻돋움"/>
              </a:rPr>
              <a:t>if (fileName.lastIndexOf("/") != -1) {</a:t>
            </a:r>
          </a:p>
          <a:p>
            <a:pPr>
              <a:defRPr/>
            </a:pPr>
            <a:r>
              <a:rPr lang="en-US" altLang="ko-KR" sz="1200" b="1">
                <a:ea typeface="한컴산뜻돋움"/>
              </a:rPr>
              <a:t>			</a:t>
            </a:r>
            <a:r>
              <a:rPr lang="en-US" altLang="ko-KR" sz="1200" b="1">
                <a:latin typeface="한컴산뜻돋움"/>
                <a:ea typeface="한컴산뜻돋움"/>
              </a:rPr>
              <a:t>fileName = fileName.substring(fileName.lastIndexOf("/", 1), fileName.length());</a:t>
            </a:r>
          </a:p>
          <a:p>
            <a:pPr>
              <a:defRPr/>
            </a:pPr>
            <a:r>
              <a:rPr lang="en-US" altLang="ko-KR" sz="1200" b="1">
                <a:ea typeface="한컴산뜻돋움"/>
              </a:rPr>
              <a:t>		</a:t>
            </a:r>
            <a:r>
              <a:rPr lang="en-US" altLang="ko-KR" sz="1200" b="1">
                <a:latin typeface="한컴산뜻돋움"/>
                <a:ea typeface="한컴산뜻돋움"/>
              </a:rPr>
              <a:t>}</a:t>
            </a:r>
          </a:p>
          <a:p>
            <a:pPr>
              <a:defRPr/>
            </a:pPr>
            <a:r>
              <a:rPr lang="en-US" altLang="ko-KR" sz="1200" b="1">
                <a:ea typeface="한컴산뜻돋움"/>
              </a:rPr>
              <a:t>		</a:t>
            </a:r>
            <a:r>
              <a:rPr lang="en-US" altLang="ko-KR" sz="1200" b="1">
                <a:latin typeface="한컴산뜻돋움"/>
                <a:ea typeface="한컴산뜻돋움"/>
              </a:rPr>
              <a:t>return fileName;</a:t>
            </a:r>
          </a:p>
          <a:p>
            <a:pPr>
              <a:defRPr/>
            </a:pPr>
            <a:r>
              <a:rPr lang="en-US" altLang="ko-KR" sz="1200" b="1">
                <a:ea typeface="한컴산뜻돋움"/>
              </a:rPr>
              <a:t>	</a:t>
            </a:r>
            <a:r>
              <a:rPr lang="en-US" altLang="ko-KR" sz="1200" b="1">
                <a:latin typeface="한컴산뜻돋움"/>
                <a:ea typeface="한컴산뜻돋움"/>
              </a:rPr>
              <a:t>}</a:t>
            </a:r>
          </a:p>
          <a:p>
            <a:pPr>
              <a:defRPr/>
            </a:pPr>
            <a:r>
              <a:rPr lang="en-US" altLang="ko-KR" sz="1200" b="1">
                <a:latin typeface="한컴산뜻돋움"/>
                <a:ea typeface="한컴산뜻돋움"/>
              </a:rPr>
              <a:t>}</a:t>
            </a:r>
          </a:p>
        </p:txBody>
      </p:sp>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6409" y="1461052"/>
            <a:ext cx="7464285" cy="451568"/>
          </a:xfrm>
          <a:prstGeom prst="rect">
            <a:avLst/>
          </a:prstGeom>
          <a:noFill/>
        </p:spPr>
        <p:txBody>
          <a:bodyPr wrap="square">
            <a:spAutoFit/>
          </a:bodyPr>
          <a:lstStyle/>
          <a:p>
            <a:pPr lvl="0"/>
            <a:r>
              <a:rPr lang="ko-KR" altLang="en-US" sz="1200" b="1">
                <a:latin typeface="+mj-ea"/>
                <a:ea typeface="+mj-ea"/>
              </a:rPr>
              <a:t>5</a:t>
            </a:r>
            <a:r>
              <a:rPr lang="en-US" altLang="ko-KR" sz="1200" b="1">
                <a:latin typeface="+mj-ea"/>
                <a:ea typeface="+mj-ea"/>
              </a:rPr>
              <a:t>. </a:t>
            </a:r>
            <a:r>
              <a:rPr lang="en-US" altLang="ko-KR" sz="1200">
                <a:latin typeface="+mj-ea"/>
                <a:ea typeface="+mj-ea"/>
              </a:rPr>
              <a:t>pom.xml</a:t>
            </a:r>
            <a:r>
              <a:rPr lang="ko-KR" altLang="en-US" sz="1200">
                <a:latin typeface="+mj-ea"/>
                <a:ea typeface="+mj-ea"/>
              </a:rPr>
              <a:t>에 </a:t>
            </a:r>
            <a:r>
              <a:rPr lang="en-US" altLang="ko-KR" sz="1200">
                <a:latin typeface="+mj-ea"/>
                <a:ea typeface="+mj-ea"/>
              </a:rPr>
              <a:t>&lt;dependency&gt; </a:t>
            </a:r>
            <a:r>
              <a:rPr lang="ko-KR" altLang="en-US" sz="1200">
                <a:latin typeface="+mj-ea"/>
                <a:ea typeface="+mj-ea"/>
              </a:rPr>
              <a:t>태그로 설정한 후 다운로드한 라이브러리들을 원활하게 진행이 안</a:t>
            </a:r>
            <a:r>
              <a:rPr lang="en-US" altLang="ko-KR" sz="1200">
                <a:latin typeface="+mj-ea"/>
                <a:ea typeface="+mj-ea"/>
              </a:rPr>
              <a:t> </a:t>
            </a:r>
            <a:r>
              <a:rPr lang="ko-KR" altLang="en-US" sz="1200">
                <a:latin typeface="+mj-ea"/>
                <a:ea typeface="+mj-ea"/>
              </a:rPr>
              <a:t>되면 </a:t>
            </a:r>
            <a:r>
              <a:rPr lang="en-US" altLang="ko-KR" sz="1200">
                <a:latin typeface="+mj-ea"/>
                <a:ea typeface="+mj-ea"/>
              </a:rPr>
              <a:t>[Alt]+[F5]</a:t>
            </a:r>
            <a:r>
              <a:rPr lang="ko-KR" altLang="en-US" sz="1200">
                <a:latin typeface="+mj-ea"/>
                <a:ea typeface="+mj-ea"/>
              </a:rPr>
              <a:t>로 업데이트하면 됩니다.</a:t>
            </a:r>
          </a:p>
        </p:txBody>
      </p:sp>
      <p:pic>
        <p:nvPicPr>
          <p:cNvPr id="4101" name="그림 4100"/>
          <p:cNvPicPr/>
          <p:nvPr/>
        </p:nvPicPr>
        <p:blipFill rotWithShape="1">
          <a:blip r:embed="rId2">
            <a:alphaModFix/>
            <a:lum/>
          </a:blip>
          <a:stretch>
            <a:fillRect/>
          </a:stretch>
        </p:blipFill>
        <p:spPr>
          <a:xfrm>
            <a:off x="0" y="504056"/>
            <a:ext cx="9144000" cy="5767905"/>
          </a:xfrm>
          <a:prstGeom prst="rect">
            <a:avLst/>
          </a:prstGeom>
          <a:ln w="9525" cap="flat" cmpd="sng">
            <a:solidFill>
              <a:schemeClr val="accent1"/>
            </a:solidFill>
            <a:prstDash val="solid"/>
            <a:rou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28.6 </a:t>
            </a:r>
            <a:r>
              <a:rPr lang="ko-KR" altLang="en-US" sz="2800">
                <a:solidFill>
                  <a:schemeClr val="bg1">
                    <a:lumMod val="65000"/>
                  </a:schemeClr>
                </a:solidFill>
              </a:rPr>
              <a:t>인터셉터 사용해 요청명에서 뷰이름 얻기</a:t>
            </a:r>
            <a:endParaRPr lang="ko-KR" altLang="en-US" sz="2800" spc="-89">
              <a:solidFill>
                <a:srgbClr val="281F3D"/>
              </a:solidFill>
            </a:endParaRPr>
          </a:p>
        </p:txBody>
      </p:sp>
      <p:sp>
        <p:nvSpPr>
          <p:cNvPr id="3" name="TextBox 2"/>
          <p:cNvSpPr txBox="1"/>
          <p:nvPr/>
        </p:nvSpPr>
        <p:spPr>
          <a:xfrm>
            <a:off x="586409" y="1520687"/>
            <a:ext cx="7394711" cy="276999"/>
          </a:xfrm>
          <a:prstGeom prst="rect">
            <a:avLst/>
          </a:prstGeom>
          <a:noFill/>
        </p:spPr>
        <p:txBody>
          <a:bodyPr wrap="square">
            <a:spAutoFit/>
          </a:bodyPr>
          <a:lstStyle/>
          <a:p>
            <a:pPr lvl="0"/>
            <a:r>
              <a:rPr lang="en-US" altLang="ko-KR" sz="1200" b="1">
                <a:latin typeface="+mj-ea"/>
                <a:ea typeface="+mj-ea"/>
              </a:rPr>
              <a:t>5. </a:t>
            </a:r>
            <a:r>
              <a:rPr lang="ko-KR" altLang="en-US" sz="1200">
                <a:latin typeface="+mj-ea"/>
                <a:ea typeface="+mj-ea"/>
              </a:rPr>
              <a:t>컨트롤러에서는 </a:t>
            </a:r>
            <a:r>
              <a:rPr lang="en-US" altLang="ko-KR" sz="1200">
                <a:latin typeface="+mj-ea"/>
                <a:ea typeface="+mj-ea"/>
              </a:rPr>
              <a:t>request</a:t>
            </a:r>
            <a:r>
              <a:rPr lang="ko-KR" altLang="en-US" sz="1200">
                <a:latin typeface="+mj-ea"/>
                <a:ea typeface="+mj-ea"/>
              </a:rPr>
              <a:t>에 바인딩된 뷰이름을 가져와 뷰리졸버로 반환합니다</a:t>
            </a:r>
            <a:r>
              <a:rPr lang="en-US" altLang="ko-KR" sz="1200">
                <a:latin typeface="+mj-ea"/>
                <a:ea typeface="+mj-ea"/>
              </a:rPr>
              <a:t>.</a:t>
            </a:r>
            <a:endParaRPr lang="ko-KR" altLang="en-US" sz="1200">
              <a:latin typeface="+mj-ea"/>
              <a:ea typeface="+mj-ea"/>
            </a:endParaRPr>
          </a:p>
        </p:txBody>
      </p:sp>
      <p:pic>
        <p:nvPicPr>
          <p:cNvPr id="68610" name="Picture 2"/>
          <p:cNvPicPr>
            <a:picLocks noChangeAspect="1" noChangeArrowheads="1"/>
          </p:cNvPicPr>
          <p:nvPr/>
        </p:nvPicPr>
        <p:blipFill rotWithShape="1">
          <a:blip r:embed="rId2">
            <a:alphaModFix/>
            <a:lum/>
          </a:blip>
          <a:srcRect/>
          <a:stretch>
            <a:fillRect/>
          </a:stretch>
        </p:blipFill>
        <p:spPr>
          <a:xfrm>
            <a:off x="1346441" y="1794098"/>
            <a:ext cx="6451117" cy="4716240"/>
          </a:xfrm>
          <a:prstGeom prst="rect">
            <a:avLst/>
          </a:prstGeom>
          <a:noFill/>
          <a:ln>
            <a:noFill/>
          </a:ln>
        </p:spPr>
      </p:pic>
      <p:sp>
        <p:nvSpPr>
          <p:cNvPr id="68611" name="직사각형 66565"/>
          <p:cNvSpPr txBox="1"/>
          <p:nvPr/>
        </p:nvSpPr>
        <p:spPr>
          <a:xfrm>
            <a:off x="1988233" y="1656184"/>
            <a:ext cx="676063" cy="272415"/>
          </a:xfrm>
          <a:prstGeom prst="rect">
            <a:avLst/>
          </a:prstGeom>
        </p:spPr>
        <p:txBody>
          <a:bodyPr wrap="square">
            <a:spAutoFit/>
          </a:bodyPr>
          <a:lstStyle/>
          <a:p>
            <a:r>
              <a:rPr lang="en-US" altLang="ko-KR" sz="1200">
                <a:latin typeface="함초롬돋움"/>
                <a:ea typeface="함초롬돋움"/>
              </a:rPr>
              <a:t>pro27</a:t>
            </a:r>
          </a:p>
        </p:txBody>
      </p:sp>
      <p:sp>
        <p:nvSpPr>
          <p:cNvPr id="68612" name="직사각형 66565"/>
          <p:cNvSpPr txBox="1"/>
          <p:nvPr/>
        </p:nvSpPr>
        <p:spPr>
          <a:xfrm>
            <a:off x="4176464" y="1656184"/>
            <a:ext cx="676063" cy="272415"/>
          </a:xfrm>
          <a:prstGeom prst="rect">
            <a:avLst/>
          </a:prstGeom>
        </p:spPr>
        <p:txBody>
          <a:bodyPr wrap="square">
            <a:spAutoFit/>
          </a:bodyPr>
          <a:lstStyle/>
          <a:p>
            <a:r>
              <a:rPr lang="en-US" altLang="ko-KR" sz="1200">
                <a:latin typeface="함초롬돋움"/>
                <a:ea typeface="함초롬돋움"/>
              </a:rPr>
              <a:t>pro27</a:t>
            </a:r>
          </a:p>
        </p:txBody>
      </p:sp>
      <p:cxnSp>
        <p:nvCxnSpPr>
          <p:cNvPr id="68613" name="직선 연결선 68612"/>
          <p:cNvCxnSpPr/>
          <p:nvPr/>
        </p:nvCxnSpPr>
        <p:spPr>
          <a:xfrm>
            <a:off x="2090208" y="1949646"/>
            <a:ext cx="37041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614" name="직선 연결선 68613"/>
          <p:cNvCxnSpPr>
            <a:endCxn id="68612" idx="2"/>
          </p:cNvCxnSpPr>
          <p:nvPr/>
        </p:nvCxnSpPr>
        <p:spPr>
          <a:xfrm flipV="1">
            <a:off x="4175126" y="1928599"/>
            <a:ext cx="339369" cy="316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8615" name="직사각형 68614"/>
          <p:cNvSpPr/>
          <p:nvPr/>
        </p:nvSpPr>
        <p:spPr>
          <a:xfrm>
            <a:off x="1643062" y="5162746"/>
            <a:ext cx="4457700" cy="285750"/>
          </a:xfrm>
          <a:prstGeom prst="rect">
            <a:avLst/>
          </a:prstGeom>
          <a:ln>
            <a:solidFill>
              <a:srgbClr val="FF0000"/>
            </a:solidFill>
          </a:ln>
        </p:spPr>
        <p:style>
          <a:lnRef idx="3">
            <a:schemeClr val="accent2"/>
          </a:lnRef>
          <a:fillRef idx="0">
            <a:schemeClr val="accent2"/>
          </a:fillRef>
          <a:effectRef idx="3">
            <a:schemeClr val="accent2"/>
          </a:effectRef>
          <a:fontRef idx="minor">
            <a:schemeClr val="dk1"/>
          </a:fontRef>
        </p:style>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28.6 </a:t>
            </a:r>
            <a:r>
              <a:rPr lang="ko-KR" altLang="en-US" sz="2800">
                <a:solidFill>
                  <a:schemeClr val="bg1">
                    <a:lumMod val="65000"/>
                  </a:schemeClr>
                </a:solidFill>
              </a:rPr>
              <a:t>인터셉터 사용해 요청명에서 뷰이름 얻기</a:t>
            </a:r>
            <a:endParaRPr lang="ko-KR" altLang="en-US" sz="2800" spc="-89">
              <a:solidFill>
                <a:srgbClr val="281F3D"/>
              </a:solidFill>
            </a:endParaRPr>
          </a:p>
        </p:txBody>
      </p:sp>
      <p:pic>
        <p:nvPicPr>
          <p:cNvPr id="69634" name="Picture 2"/>
          <p:cNvPicPr>
            <a:picLocks noChangeAspect="1" noChangeArrowheads="1"/>
          </p:cNvPicPr>
          <p:nvPr/>
        </p:nvPicPr>
        <p:blipFill rotWithShape="1">
          <a:blip r:embed="rId2">
            <a:alphaModFix/>
            <a:lum/>
          </a:blip>
          <a:srcRect/>
          <a:stretch>
            <a:fillRect/>
          </a:stretch>
        </p:blipFill>
        <p:spPr>
          <a:xfrm>
            <a:off x="1079223" y="1532564"/>
            <a:ext cx="6478657" cy="3261617"/>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직사각형 69634"/>
          <p:cNvSpPr txBox="1"/>
          <p:nvPr/>
        </p:nvSpPr>
        <p:spPr>
          <a:xfrm>
            <a:off x="-1904" y="136011"/>
            <a:ext cx="9145905" cy="6125805"/>
          </a:xfrm>
          <a:prstGeom prst="rect">
            <a:avLst/>
          </a:prstGeom>
          <a:solidFill>
            <a:schemeClr val="lt1"/>
          </a:solidFill>
          <a:ln w="9525" cap="flat" cmpd="sng">
            <a:solidFill>
              <a:schemeClr val="accent1"/>
            </a:solidFill>
            <a:prstDash val="solid"/>
            <a:round/>
          </a:ln>
        </p:spPr>
        <p:txBody>
          <a:bodyPr wrap="square">
            <a:spAutoFit/>
          </a:bodyPr>
          <a:lstStyle/>
          <a:p>
            <a:pPr>
              <a:defRPr/>
            </a:pPr>
            <a:r>
              <a:rPr lang="ko-KR" altLang="en-US" sz="1100" b="1">
                <a:latin typeface="한컴산뜻돋움"/>
                <a:ea typeface="한컴산뜻돋움"/>
              </a:rPr>
              <a:t>package com.myspring.pro27.member.controller;</a:t>
            </a:r>
          </a:p>
          <a:p>
            <a:pPr>
              <a:defRPr/>
            </a:pPr>
            <a:endParaRPr lang="ko-KR" altLang="en-US" sz="1100" b="1">
              <a:latin typeface="한컴산뜻돋움"/>
              <a:ea typeface="한컴산뜻돋움"/>
            </a:endParaRPr>
          </a:p>
          <a:p>
            <a:pPr>
              <a:defRPr/>
            </a:pPr>
            <a:r>
              <a:rPr lang="ko-KR" altLang="en-US" sz="1100" b="1">
                <a:latin typeface="한컴산뜻돋움"/>
                <a:ea typeface="한컴산뜻돋움"/>
              </a:rPr>
              <a:t>       :                  :</a:t>
            </a:r>
          </a:p>
          <a:p>
            <a:pPr>
              <a:defRPr/>
            </a:pPr>
            <a:r>
              <a:rPr lang="ko-KR" altLang="en-US" sz="1100" b="1">
                <a:latin typeface="한컴산뜻돋움"/>
                <a:ea typeface="한컴산뜻돋움"/>
              </a:rPr>
              <a:t>@Controller("memberController")</a:t>
            </a:r>
          </a:p>
          <a:p>
            <a:pPr>
              <a:defRPr/>
            </a:pPr>
            <a:r>
              <a:rPr lang="ko-KR" altLang="en-US" sz="1100" b="1">
                <a:latin typeface="한컴산뜻돋움"/>
                <a:ea typeface="한컴산뜻돋움"/>
              </a:rPr>
              <a:t>@EnableAspectJAutoProxy</a:t>
            </a:r>
          </a:p>
          <a:p>
            <a:pPr>
              <a:defRPr/>
            </a:pPr>
            <a:r>
              <a:rPr lang="ko-KR" altLang="en-US" sz="1100" b="1">
                <a:latin typeface="한컴산뜻돋움"/>
                <a:ea typeface="한컴산뜻돋움"/>
              </a:rPr>
              <a:t>public class MemberControllerImpl   implements MemberController {</a:t>
            </a:r>
          </a:p>
          <a:p>
            <a:pPr>
              <a:defRPr/>
            </a:pPr>
            <a:r>
              <a:rPr lang="ko-KR" altLang="en-US" sz="1100" b="1">
                <a:ea typeface="한컴산뜻돋움"/>
              </a:rPr>
              <a:t>	</a:t>
            </a:r>
            <a:r>
              <a:rPr lang="ko-KR" altLang="en-US" sz="1100" b="1">
                <a:latin typeface="한컴산뜻돋움"/>
                <a:ea typeface="한컴산뜻돋움"/>
              </a:rPr>
              <a:t>@Autowired</a:t>
            </a:r>
          </a:p>
          <a:p>
            <a:pPr>
              <a:defRPr/>
            </a:pPr>
            <a:r>
              <a:rPr lang="ko-KR" altLang="en-US" sz="1100" b="1">
                <a:ea typeface="한컴산뜻돋움"/>
              </a:rPr>
              <a:t>	</a:t>
            </a:r>
            <a:r>
              <a:rPr lang="ko-KR" altLang="en-US" sz="1100" b="1">
                <a:latin typeface="한컴산뜻돋움"/>
                <a:ea typeface="한컴산뜻돋움"/>
              </a:rPr>
              <a:t>private MemberService memberService;</a:t>
            </a:r>
          </a:p>
          <a:p>
            <a:pPr>
              <a:defRPr/>
            </a:pPr>
            <a:r>
              <a:rPr lang="ko-KR" altLang="en-US" sz="1100" b="1">
                <a:ea typeface="한컴산뜻돋움"/>
              </a:rPr>
              <a:t>	</a:t>
            </a:r>
            <a:r>
              <a:rPr lang="ko-KR" altLang="en-US" sz="1100" b="1">
                <a:latin typeface="한컴산뜻돋움"/>
                <a:ea typeface="한컴산뜻돋움"/>
              </a:rPr>
              <a:t>@Autowired</a:t>
            </a:r>
          </a:p>
          <a:p>
            <a:pPr>
              <a:defRPr/>
            </a:pPr>
            <a:r>
              <a:rPr lang="ko-KR" altLang="en-US" sz="1100" b="1">
                <a:ea typeface="한컴산뜻돋움"/>
              </a:rPr>
              <a:t>	</a:t>
            </a:r>
            <a:r>
              <a:rPr lang="ko-KR" altLang="en-US" sz="1100" b="1">
                <a:latin typeface="한컴산뜻돋움"/>
                <a:ea typeface="한컴산뜻돋움"/>
              </a:rPr>
              <a:t>private MemberVO memberVO ;</a:t>
            </a:r>
          </a:p>
          <a:p>
            <a:pPr>
              <a:defRPr/>
            </a:pPr>
            <a:r>
              <a:rPr lang="ko-KR" altLang="en-US" sz="1100" b="1">
                <a:ea typeface="한컴산뜻돋움"/>
              </a:rPr>
              <a:t>	</a:t>
            </a:r>
          </a:p>
          <a:p>
            <a:pPr>
              <a:defRPr/>
            </a:pPr>
            <a:r>
              <a:rPr lang="ko-KR" altLang="en-US" sz="1100" b="1">
                <a:ea typeface="한컴산뜻돋움"/>
              </a:rPr>
              <a:t>	</a:t>
            </a:r>
            <a:r>
              <a:rPr lang="ko-KR" altLang="en-US" sz="1100" b="1">
                <a:latin typeface="한컴산뜻돋움"/>
                <a:ea typeface="한컴산뜻돋움"/>
              </a:rPr>
              <a:t>@Override</a:t>
            </a:r>
          </a:p>
          <a:p>
            <a:pPr>
              <a:defRPr/>
            </a:pPr>
            <a:r>
              <a:rPr lang="ko-KR" altLang="en-US" sz="1100" b="1">
                <a:ea typeface="한컴산뜻돋움"/>
              </a:rPr>
              <a:t>	</a:t>
            </a:r>
            <a:r>
              <a:rPr lang="ko-KR" altLang="en-US" sz="1100" b="1">
                <a:latin typeface="한컴산뜻돋움"/>
                <a:ea typeface="한컴산뜻돋움"/>
              </a:rPr>
              <a:t>@RequestMapping(value="/member/listMembers.do" ,method = RequestMethod.GET)</a:t>
            </a:r>
          </a:p>
          <a:p>
            <a:pPr>
              <a:defRPr/>
            </a:pPr>
            <a:r>
              <a:rPr lang="ko-KR" altLang="en-US" sz="1100" b="1">
                <a:ea typeface="한컴산뜻돋움"/>
              </a:rPr>
              <a:t>	</a:t>
            </a:r>
            <a:r>
              <a:rPr lang="ko-KR" altLang="en-US" sz="1100" b="1">
                <a:latin typeface="한컴산뜻돋움"/>
                <a:ea typeface="한컴산뜻돋움"/>
              </a:rPr>
              <a:t>public ModelAndView listMembers(HttpServletRequest request, HttpServletResponse response) throws Exception {</a:t>
            </a:r>
          </a:p>
          <a:p>
            <a:pPr>
              <a:defRPr/>
            </a:pPr>
            <a:r>
              <a:rPr lang="ko-KR" altLang="en-US" sz="1100" b="1">
                <a:ea typeface="한컴산뜻돋움"/>
              </a:rPr>
              <a:t>		</a:t>
            </a:r>
            <a:r>
              <a:rPr lang="ko-KR" altLang="en-US" sz="1100" b="1">
                <a:latin typeface="한컴산뜻돋움"/>
                <a:ea typeface="한컴산뜻돋움"/>
              </a:rPr>
              <a:t>//String viewName = getViewName(request);</a:t>
            </a:r>
          </a:p>
          <a:p>
            <a:pPr>
              <a:defRPr/>
            </a:pPr>
            <a:r>
              <a:rPr lang="ko-KR" altLang="en-US" sz="1100" b="1">
                <a:ea typeface="한컴산뜻돋움"/>
              </a:rPr>
              <a:t>		</a:t>
            </a:r>
            <a:r>
              <a:rPr lang="ko-KR" altLang="en-US" sz="1100" b="1">
                <a:solidFill>
                  <a:srgbClr val="FF0000"/>
                </a:solidFill>
                <a:latin typeface="한컴산뜻돋움"/>
                <a:ea typeface="한컴산뜻돋움"/>
              </a:rPr>
              <a:t>String viewName = (String)request.getAttribute("viewName");</a:t>
            </a:r>
            <a:endParaRPr lang="ko-KR" altLang="en-US" sz="1100" b="1">
              <a:latin typeface="한컴산뜻돋움"/>
              <a:ea typeface="한컴산뜻돋움"/>
            </a:endParaRPr>
          </a:p>
          <a:p>
            <a:pPr>
              <a:defRPr/>
            </a:pPr>
            <a:r>
              <a:rPr lang="ko-KR" altLang="en-US" sz="1100" b="1">
                <a:ea typeface="한컴산뜻돋움"/>
              </a:rPr>
              <a:t>		</a:t>
            </a:r>
            <a:r>
              <a:rPr lang="ko-KR" altLang="en-US" sz="1100" b="1">
                <a:latin typeface="한컴산뜻돋움"/>
                <a:ea typeface="한컴산뜻돋움"/>
              </a:rPr>
              <a:t>List membersList = memberService.listMembers();</a:t>
            </a:r>
          </a:p>
          <a:p>
            <a:pPr>
              <a:defRPr/>
            </a:pPr>
            <a:r>
              <a:rPr lang="ko-KR" altLang="en-US" sz="1100" b="1">
                <a:ea typeface="한컴산뜻돋움"/>
              </a:rPr>
              <a:t>		</a:t>
            </a:r>
            <a:r>
              <a:rPr lang="ko-KR" altLang="en-US" sz="1100" b="1">
                <a:latin typeface="한컴산뜻돋움"/>
                <a:ea typeface="한컴산뜻돋움"/>
              </a:rPr>
              <a:t>ModelAndView mav = new ModelAndView(viewName);</a:t>
            </a:r>
          </a:p>
          <a:p>
            <a:pPr>
              <a:defRPr/>
            </a:pPr>
            <a:r>
              <a:rPr lang="ko-KR" altLang="en-US" sz="1100" b="1">
                <a:ea typeface="한컴산뜻돋움"/>
              </a:rPr>
              <a:t>		</a:t>
            </a:r>
            <a:r>
              <a:rPr lang="ko-KR" altLang="en-US" sz="1100" b="1">
                <a:latin typeface="한컴산뜻돋움"/>
                <a:ea typeface="한컴산뜻돋움"/>
              </a:rPr>
              <a:t>mav.addObject("membersList", membersList);</a:t>
            </a:r>
          </a:p>
          <a:p>
            <a:pPr>
              <a:defRPr/>
            </a:pPr>
            <a:r>
              <a:rPr lang="ko-KR" altLang="en-US" sz="1100" b="1">
                <a:ea typeface="한컴산뜻돋움"/>
              </a:rPr>
              <a:t>		</a:t>
            </a:r>
            <a:r>
              <a:rPr lang="ko-KR" altLang="en-US" sz="1100" b="1">
                <a:latin typeface="한컴산뜻돋움"/>
                <a:ea typeface="한컴산뜻돋움"/>
              </a:rPr>
              <a:t>return mav;</a:t>
            </a:r>
          </a:p>
          <a:p>
            <a:pPr>
              <a:defRPr/>
            </a:pPr>
            <a:r>
              <a:rPr lang="ko-KR" altLang="en-US" sz="1100" b="1">
                <a:ea typeface="한컴산뜻돋움"/>
              </a:rPr>
              <a:t>	</a:t>
            </a:r>
            <a:r>
              <a:rPr lang="ko-KR" altLang="en-US" sz="1100" b="1">
                <a:latin typeface="한컴산뜻돋움"/>
                <a:ea typeface="한컴산뜻돋움"/>
              </a:rPr>
              <a:t>}</a:t>
            </a:r>
          </a:p>
          <a:p>
            <a:pPr>
              <a:defRPr/>
            </a:pPr>
            <a:endParaRPr lang="ko-KR" altLang="en-US" sz="1100" b="1">
              <a:latin typeface="한컴산뜻돋움"/>
              <a:ea typeface="한컴산뜻돋움"/>
            </a:endParaRPr>
          </a:p>
          <a:p>
            <a:pPr>
              <a:defRPr/>
            </a:pPr>
            <a:r>
              <a:rPr lang="ko-KR" altLang="en-US" sz="1100" b="1">
                <a:ea typeface="한컴산뜻돋움"/>
              </a:rPr>
              <a:t>	</a:t>
            </a:r>
            <a:r>
              <a:rPr lang="ko-KR" altLang="en-US" sz="1100" b="1">
                <a:latin typeface="한컴산뜻돋움"/>
                <a:ea typeface="한컴산뜻돋움"/>
              </a:rPr>
              <a:t>@RequestMapping(value = "/member/*Form.do", method =  RequestMethod.GET)</a:t>
            </a:r>
          </a:p>
          <a:p>
            <a:pPr>
              <a:defRPr/>
            </a:pPr>
            <a:r>
              <a:rPr lang="ko-KR" altLang="en-US" sz="1100" b="1">
                <a:ea typeface="한컴산뜻돋움"/>
              </a:rPr>
              <a:t>	</a:t>
            </a:r>
            <a:r>
              <a:rPr lang="ko-KR" altLang="en-US" sz="1100" b="1">
                <a:latin typeface="한컴산뜻돋움"/>
                <a:ea typeface="한컴산뜻돋움"/>
              </a:rPr>
              <a:t>private ModelAndView form(@RequestParam(value= "result", required=false) String result,</a:t>
            </a:r>
          </a:p>
          <a:p>
            <a:pPr>
              <a:defRPr/>
            </a:pPr>
            <a:r>
              <a:rPr lang="ko-KR" altLang="en-US" sz="1100" b="1">
                <a:ea typeface="한컴산뜻돋움"/>
              </a:rPr>
              <a:t>					</a:t>
            </a:r>
            <a:r>
              <a:rPr lang="ko-KR" altLang="en-US" sz="1100" b="1">
                <a:latin typeface="한컴산뜻돋움"/>
                <a:ea typeface="한컴산뜻돋움"/>
              </a:rPr>
              <a:t>       HttpServletRequest request, </a:t>
            </a:r>
          </a:p>
          <a:p>
            <a:pPr>
              <a:defRPr/>
            </a:pPr>
            <a:r>
              <a:rPr lang="ko-KR" altLang="en-US" sz="1100" b="1">
                <a:ea typeface="한컴산뜻돋움"/>
              </a:rPr>
              <a:t>					</a:t>
            </a:r>
            <a:r>
              <a:rPr lang="ko-KR" altLang="en-US" sz="1100" b="1">
                <a:latin typeface="한컴산뜻돋움"/>
                <a:ea typeface="한컴산뜻돋움"/>
              </a:rPr>
              <a:t>       HttpServletResponse response) throws Exception {</a:t>
            </a:r>
          </a:p>
          <a:p>
            <a:pPr>
              <a:defRPr/>
            </a:pPr>
            <a:r>
              <a:rPr lang="ko-KR" altLang="en-US" sz="1100" b="1">
                <a:ea typeface="한컴산뜻돋움"/>
              </a:rPr>
              <a:t>		</a:t>
            </a:r>
            <a:r>
              <a:rPr lang="ko-KR" altLang="en-US" sz="1100" b="1">
                <a:latin typeface="한컴산뜻돋움"/>
                <a:ea typeface="한컴산뜻돋움"/>
              </a:rPr>
              <a:t>//String viewName = getViewName(request);</a:t>
            </a:r>
          </a:p>
          <a:p>
            <a:pPr>
              <a:defRPr/>
            </a:pPr>
            <a:r>
              <a:rPr lang="ko-KR" altLang="en-US" sz="1100" b="1">
                <a:ea typeface="한컴산뜻돋움"/>
              </a:rPr>
              <a:t>		</a:t>
            </a:r>
            <a:r>
              <a:rPr lang="ko-KR" altLang="en-US" sz="1100" b="1">
                <a:solidFill>
                  <a:srgbClr val="FF0000"/>
                </a:solidFill>
                <a:latin typeface="한컴산뜻돋움"/>
                <a:ea typeface="한컴산뜻돋움"/>
              </a:rPr>
              <a:t>String viewName = (String)request.getAttribute("viewName");</a:t>
            </a:r>
            <a:endParaRPr lang="ko-KR" altLang="en-US" sz="1100" b="1">
              <a:latin typeface="한컴산뜻돋움"/>
              <a:ea typeface="한컴산뜻돋움"/>
            </a:endParaRPr>
          </a:p>
          <a:p>
            <a:pPr>
              <a:defRPr/>
            </a:pPr>
            <a:r>
              <a:rPr lang="ko-KR" altLang="en-US" sz="1100" b="1">
                <a:ea typeface="한컴산뜻돋움"/>
              </a:rPr>
              <a:t>		</a:t>
            </a:r>
            <a:r>
              <a:rPr lang="ko-KR" altLang="en-US" sz="1100" b="1">
                <a:latin typeface="한컴산뜻돋움"/>
                <a:ea typeface="한컴산뜻돋움"/>
              </a:rPr>
              <a:t>ModelAndView mav = new ModelAndView();</a:t>
            </a:r>
          </a:p>
          <a:p>
            <a:pPr>
              <a:defRPr/>
            </a:pPr>
            <a:r>
              <a:rPr lang="ko-KR" altLang="en-US" sz="1100" b="1">
                <a:ea typeface="한컴산뜻돋움"/>
              </a:rPr>
              <a:t>		</a:t>
            </a:r>
            <a:r>
              <a:rPr lang="ko-KR" altLang="en-US" sz="1100" b="1">
                <a:latin typeface="한컴산뜻돋움"/>
                <a:ea typeface="한컴산뜻돋움"/>
              </a:rPr>
              <a:t>mav.addObject("result",result);</a:t>
            </a:r>
          </a:p>
          <a:p>
            <a:pPr>
              <a:defRPr/>
            </a:pPr>
            <a:r>
              <a:rPr lang="ko-KR" altLang="en-US" sz="1100" b="1">
                <a:ea typeface="한컴산뜻돋움"/>
              </a:rPr>
              <a:t>		</a:t>
            </a:r>
            <a:r>
              <a:rPr lang="ko-KR" altLang="en-US" sz="1100" b="1">
                <a:latin typeface="한컴산뜻돋움"/>
                <a:ea typeface="한컴산뜻돋움"/>
              </a:rPr>
              <a:t>mav.setViewName(viewName);</a:t>
            </a:r>
          </a:p>
          <a:p>
            <a:pPr>
              <a:defRPr/>
            </a:pPr>
            <a:r>
              <a:rPr lang="ko-KR" altLang="en-US" sz="1100" b="1">
                <a:ea typeface="한컴산뜻돋움"/>
              </a:rPr>
              <a:t>		</a:t>
            </a:r>
            <a:r>
              <a:rPr lang="ko-KR" altLang="en-US" sz="1100" b="1">
                <a:latin typeface="한컴산뜻돋움"/>
                <a:ea typeface="한컴산뜻돋움"/>
              </a:rPr>
              <a:t>return mav;</a:t>
            </a:r>
          </a:p>
          <a:p>
            <a:pPr>
              <a:defRPr/>
            </a:pPr>
            <a:r>
              <a:rPr lang="ko-KR" altLang="en-US" sz="1100" b="1">
                <a:ea typeface="한컴산뜻돋움"/>
              </a:rPr>
              <a:t>	</a:t>
            </a:r>
            <a:r>
              <a:rPr lang="ko-KR" altLang="en-US" sz="1100" b="1">
                <a:latin typeface="한컴산뜻돋움"/>
                <a:ea typeface="한컴산뜻돋움"/>
              </a:rPr>
              <a:t>}</a:t>
            </a:r>
          </a:p>
          <a:p>
            <a:pPr>
              <a:defRPr/>
            </a:pPr>
            <a:r>
              <a:rPr lang="en-US" altLang="ko-KR" sz="1100" b="1">
                <a:latin typeface="한컴산뜻돋움"/>
                <a:ea typeface="한컴산뜻돋움"/>
              </a:rPr>
              <a:t>                        :</a:t>
            </a:r>
          </a:p>
          <a:p>
            <a:pPr>
              <a:defRPr/>
            </a:pPr>
            <a:r>
              <a:rPr lang="en-US" altLang="ko-KR" sz="1100" b="1">
                <a:latin typeface="한컴산뜻돋움"/>
                <a:ea typeface="한컴산뜻돋움"/>
              </a:rPr>
              <a:t>                 </a:t>
            </a:r>
            <a:endParaRPr lang="ko-KR" altLang="en-US" sz="1100" b="1">
              <a:latin typeface="한컴산뜻돋움"/>
              <a:ea typeface="한컴산뜻돋움"/>
            </a:endParaRPr>
          </a:p>
          <a:p>
            <a:pPr>
              <a:defRPr/>
            </a:pPr>
            <a:r>
              <a:rPr lang="ko-KR" altLang="en-US" sz="1100" b="1">
                <a:latin typeface="한컴산뜻돋움"/>
                <a:ea typeface="한컴산뜻돋움"/>
              </a:rPr>
              <a:t>                     </a:t>
            </a:r>
            <a:r>
              <a:rPr lang="en-US" altLang="ko-KR" sz="1100" b="1">
                <a:solidFill>
                  <a:srgbClr val="FF0000"/>
                </a:solidFill>
                <a:latin typeface="한컴산뜻돋움"/>
                <a:ea typeface="한컴산뜻돋움"/>
              </a:rPr>
              <a:t>※</a:t>
            </a:r>
            <a:r>
              <a:rPr lang="ko-KR" altLang="en-US" sz="1100" b="1">
                <a:solidFill>
                  <a:srgbClr val="FF0000"/>
                </a:solidFill>
                <a:latin typeface="한컴산뜻돋움"/>
                <a:ea typeface="한컴산뜻돋움"/>
              </a:rPr>
              <a:t> 아래 getViewName( )</a:t>
            </a:r>
            <a:r>
              <a:rPr lang="en-US" altLang="ko-KR" sz="1100" b="1">
                <a:solidFill>
                  <a:srgbClr val="FF0000"/>
                </a:solidFill>
                <a:latin typeface="한컴산뜻돋움"/>
                <a:ea typeface="한컴산뜻돋움"/>
              </a:rPr>
              <a:t> </a:t>
            </a:r>
            <a:r>
              <a:rPr lang="ko-KR" altLang="en-US" sz="1100" b="1">
                <a:solidFill>
                  <a:srgbClr val="FF0000"/>
                </a:solidFill>
                <a:latin typeface="한컴산뜻돋움"/>
                <a:ea typeface="한컴산뜻돋움"/>
              </a:rPr>
              <a:t>매서드 부분 주석처리하기</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28.6 </a:t>
            </a:r>
            <a:r>
              <a:rPr lang="ko-KR" altLang="en-US" sz="2800">
                <a:solidFill>
                  <a:schemeClr val="bg1">
                    <a:lumMod val="65000"/>
                  </a:schemeClr>
                </a:solidFill>
              </a:rPr>
              <a:t>인터셉터 사용해 요청명에서 뷰이름 얻기</a:t>
            </a:r>
            <a:endParaRPr lang="ko-KR" altLang="en-US" sz="2800" spc="-89">
              <a:solidFill>
                <a:srgbClr val="281F3D"/>
              </a:solidFill>
            </a:endParaRPr>
          </a:p>
        </p:txBody>
      </p:sp>
      <p:sp>
        <p:nvSpPr>
          <p:cNvPr id="3" name="TextBox 2"/>
          <p:cNvSpPr txBox="1"/>
          <p:nvPr/>
        </p:nvSpPr>
        <p:spPr>
          <a:xfrm>
            <a:off x="586409" y="1530626"/>
            <a:ext cx="7464285" cy="448669"/>
          </a:xfrm>
          <a:prstGeom prst="rect">
            <a:avLst/>
          </a:prstGeom>
          <a:noFill/>
        </p:spPr>
        <p:txBody>
          <a:bodyPr wrap="square">
            <a:spAutoFit/>
          </a:bodyPr>
          <a:lstStyle/>
          <a:p>
            <a:pPr lvl="0"/>
            <a:r>
              <a:rPr lang="en-US" altLang="ko-KR" sz="1200" b="1">
                <a:latin typeface="+mj-ea"/>
                <a:ea typeface="+mj-ea"/>
              </a:rPr>
              <a:t>6. </a:t>
            </a:r>
            <a:r>
              <a:rPr lang="en-US" altLang="ko-KR" sz="1200">
                <a:latin typeface="+mj-ea"/>
                <a:ea typeface="+mj-ea"/>
              </a:rPr>
              <a:t>http://localhost:8090/pro27/member/loginForm.do</a:t>
            </a:r>
            <a:r>
              <a:rPr lang="ko-KR" altLang="en-US" sz="1200">
                <a:latin typeface="+mj-ea"/>
                <a:ea typeface="+mj-ea"/>
              </a:rPr>
              <a:t>로 로그인창을 요청하여 뷰이름을 인터셉터에서</a:t>
            </a:r>
          </a:p>
          <a:p>
            <a:pPr lvl="0"/>
            <a:r>
              <a:rPr lang="en-US" altLang="ko-KR" sz="1200">
                <a:latin typeface="+mj-ea"/>
                <a:ea typeface="+mj-ea"/>
              </a:rPr>
              <a:t>  </a:t>
            </a:r>
            <a:r>
              <a:rPr lang="ko-KR" altLang="en-US" sz="1200">
                <a:latin typeface="+mj-ea"/>
                <a:ea typeface="+mj-ea"/>
              </a:rPr>
              <a:t> 가져옵니다</a:t>
            </a:r>
            <a:r>
              <a:rPr lang="en-US" altLang="ko-KR" sz="1200">
                <a:latin typeface="+mj-ea"/>
                <a:ea typeface="+mj-ea"/>
              </a:rPr>
              <a:t>. </a:t>
            </a:r>
            <a:r>
              <a:rPr lang="ko-KR" altLang="en-US" sz="1200">
                <a:latin typeface="+mj-ea"/>
                <a:ea typeface="+mj-ea"/>
              </a:rPr>
              <a:t>그리고 이를 컨트롤러에 전달합니다</a:t>
            </a:r>
          </a:p>
        </p:txBody>
      </p:sp>
      <p:pic>
        <p:nvPicPr>
          <p:cNvPr id="6" name="그림 5"/>
          <p:cNvPicPr/>
          <p:nvPr/>
        </p:nvPicPr>
        <p:blipFill rotWithShape="1">
          <a:blip r:embed="rId2">
            <a:alphaModFix/>
            <a:lum/>
          </a:blip>
          <a:stretch>
            <a:fillRect/>
          </a:stretch>
        </p:blipFill>
        <p:spPr>
          <a:xfrm>
            <a:off x="1718145" y="2086361"/>
            <a:ext cx="5379720" cy="1850390"/>
          </a:xfrm>
          <a:prstGeom prst="rect">
            <a:avLst/>
          </a:prstGeom>
          <a:ln>
            <a:solidFill>
              <a:schemeClr val="tx1"/>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2"/>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8"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28.1 </a:t>
            </a:r>
            <a:r>
              <a:rPr lang="ko-KR" altLang="en-US" sz="2800">
                <a:solidFill>
                  <a:schemeClr val="bg1">
                    <a:lumMod val="65000"/>
                  </a:schemeClr>
                </a:solidFill>
              </a:rPr>
              <a:t>다중 파일 업로드하기</a:t>
            </a:r>
            <a:endParaRPr lang="ko-KR" altLang="en-US" sz="2800" spc="-89">
              <a:solidFill>
                <a:srgbClr val="281F3D"/>
              </a:solidFill>
            </a:endParaRPr>
          </a:p>
        </p:txBody>
      </p:sp>
      <p:sp>
        <p:nvSpPr>
          <p:cNvPr id="3" name="TextBox 2"/>
          <p:cNvSpPr txBox="1"/>
          <p:nvPr/>
        </p:nvSpPr>
        <p:spPr>
          <a:xfrm>
            <a:off x="586409" y="1282796"/>
            <a:ext cx="6470374" cy="276999"/>
          </a:xfrm>
          <a:prstGeom prst="rect">
            <a:avLst/>
          </a:prstGeom>
          <a:noFill/>
        </p:spPr>
        <p:txBody>
          <a:bodyPr wrap="square">
            <a:spAutoFit/>
          </a:bodyPr>
          <a:lstStyle/>
          <a:p>
            <a:pPr lvl="0">
              <a:defRPr/>
            </a:pPr>
            <a:r>
              <a:rPr lang="en-US" altLang="ko-KR" sz="1200" b="1">
                <a:latin typeface="+mj-ea"/>
                <a:ea typeface="+mj-ea"/>
              </a:rPr>
              <a:t>6. </a:t>
            </a:r>
            <a:r>
              <a:rPr lang="ko-KR" altLang="en-US" sz="1200">
                <a:latin typeface="+mj-ea"/>
                <a:ea typeface="+mj-ea"/>
              </a:rPr>
              <a:t>파일 업로드 컨트롤러를 구현합니다</a:t>
            </a:r>
            <a:r>
              <a:rPr lang="en-US" altLang="ko-KR" sz="1200">
                <a:latin typeface="+mj-ea"/>
                <a:ea typeface="+mj-ea"/>
              </a:rPr>
              <a:t>.</a:t>
            </a:r>
            <a:endParaRPr lang="ko-KR" altLang="en-US" sz="1200">
              <a:latin typeface="+mj-ea"/>
              <a:ea typeface="+mj-ea"/>
            </a:endParaRPr>
          </a:p>
        </p:txBody>
      </p:sp>
      <p:grpSp>
        <p:nvGrpSpPr>
          <p:cNvPr id="6171" name="그룹 6170"/>
          <p:cNvGrpSpPr/>
          <p:nvPr/>
        </p:nvGrpSpPr>
        <p:grpSpPr>
          <a:xfrm>
            <a:off x="778662" y="1569995"/>
            <a:ext cx="5473061" cy="5234761"/>
            <a:chOff x="1584176" y="1569995"/>
            <a:chExt cx="5473061" cy="5234761"/>
          </a:xfrm>
        </p:grpSpPr>
        <p:grpSp>
          <p:nvGrpSpPr>
            <p:cNvPr id="4" name="그룹 3"/>
            <p:cNvGrpSpPr/>
            <p:nvPr/>
          </p:nvGrpSpPr>
          <p:grpSpPr>
            <a:xfrm>
              <a:off x="1584176" y="1569995"/>
              <a:ext cx="5473061" cy="5234761"/>
              <a:chOff x="457200" y="1698295"/>
              <a:chExt cx="8420100" cy="8524047"/>
            </a:xfrm>
          </p:grpSpPr>
          <p:pic>
            <p:nvPicPr>
              <p:cNvPr id="6146" name="Picture 2"/>
              <p:cNvPicPr>
                <a:picLocks noChangeAspect="1" noChangeArrowheads="1"/>
              </p:cNvPicPr>
              <p:nvPr/>
            </p:nvPicPr>
            <p:blipFill rotWithShape="1">
              <a:blip r:embed="rId2">
                <a:alphaModFix/>
                <a:lum/>
              </a:blip>
              <a:srcRect/>
              <a:stretch>
                <a:fillRect/>
              </a:stretch>
            </p:blipFill>
            <p:spPr>
              <a:xfrm>
                <a:off x="457200" y="1698295"/>
                <a:ext cx="8229600" cy="2057400"/>
              </a:xfrm>
              <a:prstGeom prst="rect">
                <a:avLst/>
              </a:prstGeom>
              <a:noFill/>
              <a:ln>
                <a:noFill/>
              </a:ln>
            </p:spPr>
          </p:pic>
          <p:pic>
            <p:nvPicPr>
              <p:cNvPr id="6147" name="Picture 3"/>
              <p:cNvPicPr>
                <a:picLocks noChangeAspect="1" noChangeArrowheads="1"/>
              </p:cNvPicPr>
              <p:nvPr/>
            </p:nvPicPr>
            <p:blipFill rotWithShape="1">
              <a:blip r:embed="rId3">
                <a:alphaModFix/>
                <a:lum/>
              </a:blip>
              <a:srcRect/>
              <a:stretch>
                <a:fillRect/>
              </a:stretch>
            </p:blipFill>
            <p:spPr>
              <a:xfrm>
                <a:off x="457200" y="3735817"/>
                <a:ext cx="8420100" cy="6486525"/>
              </a:xfrm>
              <a:prstGeom prst="rect">
                <a:avLst/>
              </a:prstGeom>
              <a:noFill/>
              <a:ln>
                <a:noFill/>
              </a:ln>
            </p:spPr>
          </p:pic>
        </p:grpSp>
        <p:cxnSp>
          <p:nvCxnSpPr>
            <p:cNvPr id="6148" name="직선 연결선 6147"/>
            <p:cNvCxnSpPr/>
            <p:nvPr/>
          </p:nvCxnSpPr>
          <p:spPr>
            <a:xfrm flipV="1">
              <a:off x="3529012" y="3914911"/>
              <a:ext cx="2647950" cy="95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49" name="직선 연결선 6148"/>
            <p:cNvCxnSpPr/>
            <p:nvPr/>
          </p:nvCxnSpPr>
          <p:spPr>
            <a:xfrm flipV="1">
              <a:off x="4014787" y="4648396"/>
              <a:ext cx="1123950" cy="9525"/>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150" name="직선 연결선 6149"/>
            <p:cNvCxnSpPr/>
            <p:nvPr/>
          </p:nvCxnSpPr>
          <p:spPr>
            <a:xfrm flipV="1">
              <a:off x="2014537" y="4638871"/>
              <a:ext cx="876300" cy="9525"/>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151" name="직선 연결선 6150"/>
            <p:cNvCxnSpPr/>
            <p:nvPr/>
          </p:nvCxnSpPr>
          <p:spPr>
            <a:xfrm>
              <a:off x="2607468" y="4815084"/>
              <a:ext cx="889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152" name="직선 연결선 6151"/>
            <p:cNvCxnSpPr/>
            <p:nvPr/>
          </p:nvCxnSpPr>
          <p:spPr>
            <a:xfrm>
              <a:off x="3361531" y="4989708"/>
              <a:ext cx="984249" cy="7937"/>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156" name="직선 연결선 6155"/>
            <p:cNvCxnSpPr/>
            <p:nvPr/>
          </p:nvCxnSpPr>
          <p:spPr>
            <a:xfrm>
              <a:off x="3940969" y="5172271"/>
              <a:ext cx="1071562"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
          <p:nvSpPr>
            <p:cNvPr id="6157" name="직사각형 6156"/>
            <p:cNvSpPr/>
            <p:nvPr/>
          </p:nvSpPr>
          <p:spPr>
            <a:xfrm>
              <a:off x="4117398" y="4276055"/>
              <a:ext cx="1627909" cy="199159"/>
            </a:xfrm>
            <a:prstGeom prst="rect">
              <a:avLst/>
            </a:prstGeom>
          </p:spPr>
          <p:style>
            <a:lnRef idx="3">
              <a:schemeClr val="accent2"/>
            </a:lnRef>
            <a:fillRef idx="0">
              <a:schemeClr val="accent2"/>
            </a:fillRef>
            <a:effectRef idx="3">
              <a:schemeClr val="accent2"/>
            </a:effectRef>
            <a:fontRef idx="minor">
              <a:schemeClr val="dk1"/>
            </a:fontRef>
          </p:style>
          <p:txBody>
            <a:bodyPr anchor="ctr"/>
            <a:lstStyle/>
            <a:p>
              <a:pPr algn="ctr">
                <a:defRPr/>
              </a:pPr>
              <a:endParaRPr lang="ko-KR" altLang="en-US"/>
            </a:p>
          </p:txBody>
        </p:sp>
        <p:sp>
          <p:nvSpPr>
            <p:cNvPr id="6158" name="직사각형 6157"/>
            <p:cNvSpPr/>
            <p:nvPr/>
          </p:nvSpPr>
          <p:spPr>
            <a:xfrm>
              <a:off x="6022398" y="4683032"/>
              <a:ext cx="952500" cy="580159"/>
            </a:xfrm>
            <a:prstGeom prst="rect">
              <a:avLst/>
            </a:prstGeom>
            <a:ln>
              <a:solidFill>
                <a:srgbClr val="FF0000"/>
              </a:solidFill>
            </a:ln>
          </p:spPr>
          <p:style>
            <a:lnRef idx="3">
              <a:schemeClr val="accent4"/>
            </a:lnRef>
            <a:fillRef idx="0">
              <a:schemeClr val="accent4"/>
            </a:fillRef>
            <a:effectRef idx="3">
              <a:schemeClr val="accent4"/>
            </a:effectRef>
            <a:fontRef idx="minor">
              <a:schemeClr val="dk1"/>
            </a:fontRef>
          </p:style>
          <p:txBody>
            <a:bodyPr anchor="ctr"/>
            <a:lstStyle/>
            <a:p>
              <a:pPr algn="ctr">
                <a:defRPr/>
              </a:pPr>
              <a:endParaRPr lang="ko-KR" altLang="en-US"/>
            </a:p>
          </p:txBody>
        </p:sp>
        <p:sp>
          <p:nvSpPr>
            <p:cNvPr id="6162" name="직사각형 6161"/>
            <p:cNvSpPr/>
            <p:nvPr/>
          </p:nvSpPr>
          <p:spPr>
            <a:xfrm>
              <a:off x="2772308" y="5534221"/>
              <a:ext cx="1776412" cy="209550"/>
            </a:xfrm>
            <a:prstGeom prst="rect">
              <a:avLst/>
            </a:prstGeom>
            <a:ln w="12700">
              <a:solidFill>
                <a:srgbClr val="FF0000"/>
              </a:solidFill>
            </a:ln>
          </p:spPr>
          <p:style>
            <a:lnRef idx="3">
              <a:schemeClr val="accent2"/>
            </a:lnRef>
            <a:fillRef idx="0">
              <a:schemeClr val="accent2"/>
            </a:fillRef>
            <a:effectRef idx="3">
              <a:schemeClr val="accent2"/>
            </a:effectRef>
            <a:fontRef idx="minor">
              <a:schemeClr val="dk1"/>
            </a:fontRef>
          </p:style>
          <p:txBody>
            <a:bodyPr anchor="ctr"/>
            <a:lstStyle/>
            <a:p>
              <a:pPr algn="ctr">
                <a:defRPr/>
              </a:pPr>
              <a:endParaRPr lang="ko-KR" altLang="en-US"/>
            </a:p>
          </p:txBody>
        </p:sp>
        <p:sp>
          <p:nvSpPr>
            <p:cNvPr id="6163" name="자유형 6162"/>
            <p:cNvSpPr/>
            <p:nvPr/>
          </p:nvSpPr>
          <p:spPr>
            <a:xfrm>
              <a:off x="4378393" y="5764372"/>
              <a:ext cx="350762" cy="946828"/>
            </a:xfrm>
            <a:custGeom>
              <a:avLst/>
              <a:gdLst>
                <a:gd name="connsiteX0" fmla="*/ -1656 w 350762"/>
                <a:gd name="connsiteY0" fmla="*/ -1551 h 946828"/>
                <a:gd name="connsiteX1" fmla="*/ 303144 w 350762"/>
                <a:gd name="connsiteY1" fmla="*/ 312773 h 946828"/>
                <a:gd name="connsiteX2" fmla="*/ 350769 w 350762"/>
                <a:gd name="connsiteY2" fmla="*/ 950948 h 946828"/>
              </a:gdLst>
              <a:ahLst/>
              <a:cxnLst>
                <a:cxn ang="0">
                  <a:pos x="connsiteX0" y="connsiteY0"/>
                </a:cxn>
                <a:cxn ang="0">
                  <a:pos x="connsiteX1" y="connsiteY1"/>
                </a:cxn>
                <a:cxn ang="0">
                  <a:pos x="connsiteX2" y="connsiteY2"/>
                </a:cxn>
              </a:cxnLst>
              <a:rect l="l" t="t" r="r" b="b"/>
              <a:pathLst>
                <a:path w="350762" h="946828">
                  <a:moveTo>
                    <a:pt x="-1656" y="-1551"/>
                  </a:moveTo>
                  <a:cubicBezTo>
                    <a:pt x="49144" y="50835"/>
                    <a:pt x="244406" y="154023"/>
                    <a:pt x="303144" y="312773"/>
                  </a:cubicBezTo>
                  <a:cubicBezTo>
                    <a:pt x="361881" y="471522"/>
                    <a:pt x="342831" y="844585"/>
                    <a:pt x="350769" y="950948"/>
                  </a:cubicBezTo>
                </a:path>
              </a:pathLst>
            </a:cu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grpSp>
      <p:grpSp>
        <p:nvGrpSpPr>
          <p:cNvPr id="6170" name="그룹 6169"/>
          <p:cNvGrpSpPr/>
          <p:nvPr/>
        </p:nvGrpSpPr>
        <p:grpSpPr>
          <a:xfrm>
            <a:off x="6270269" y="2684866"/>
            <a:ext cx="1349607" cy="3791833"/>
            <a:chOff x="7477125" y="2684866"/>
            <a:chExt cx="1349607" cy="3791833"/>
          </a:xfrm>
        </p:grpSpPr>
        <p:sp>
          <p:nvSpPr>
            <p:cNvPr id="6159" name="오른쪽 대괄호 6158"/>
            <p:cNvSpPr/>
            <p:nvPr/>
          </p:nvSpPr>
          <p:spPr>
            <a:xfrm>
              <a:off x="7477125" y="3724347"/>
              <a:ext cx="355023" cy="2752353"/>
            </a:xfrm>
            <a:prstGeom prst="rightBracket">
              <a:avLst>
                <a:gd name="adj" fmla="val 8333"/>
              </a:avLst>
            </a:prstGeom>
            <a:ln w="25400">
              <a:solidFill>
                <a:srgbClr val="FF66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schemeClr val="tx1"/>
                </a:solidFill>
              </a:endParaRPr>
            </a:p>
          </p:txBody>
        </p:sp>
        <p:sp>
          <p:nvSpPr>
            <p:cNvPr id="6160" name="직사각형 6159"/>
            <p:cNvSpPr txBox="1"/>
            <p:nvPr/>
          </p:nvSpPr>
          <p:spPr>
            <a:xfrm>
              <a:off x="7947660" y="4696627"/>
              <a:ext cx="869546" cy="271925"/>
            </a:xfrm>
            <a:prstGeom prst="rect">
              <a:avLst/>
            </a:prstGeom>
            <a:ln w="12700" cap="flat" cmpd="sng">
              <a:solidFill>
                <a:schemeClr val="accent1"/>
              </a:solidFill>
              <a:prstDash val="solid"/>
              <a:round/>
            </a:ln>
          </p:spPr>
          <p:txBody>
            <a:bodyPr wrap="square">
              <a:spAutoFit/>
            </a:bodyPr>
            <a:lstStyle/>
            <a:p>
              <a:pPr algn="ctr">
                <a:defRPr/>
              </a:pPr>
              <a:r>
                <a:rPr lang="ko-KR" altLang="en-US" sz="1200"/>
                <a:t>매개변수</a:t>
              </a:r>
            </a:p>
          </p:txBody>
        </p:sp>
        <p:sp>
          <p:nvSpPr>
            <p:cNvPr id="6164" name="오른쪽 대괄호 6158"/>
            <p:cNvSpPr/>
            <p:nvPr/>
          </p:nvSpPr>
          <p:spPr>
            <a:xfrm>
              <a:off x="7493849" y="2684866"/>
              <a:ext cx="355023" cy="699508"/>
            </a:xfrm>
            <a:prstGeom prst="rightBracket">
              <a:avLst>
                <a:gd name="adj" fmla="val 8333"/>
              </a:avLst>
            </a:prstGeom>
            <a:ln w="25400">
              <a:solidFill>
                <a:srgbClr val="FF66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schemeClr val="tx1"/>
                </a:solidFill>
              </a:endParaRPr>
            </a:p>
          </p:txBody>
        </p:sp>
        <p:sp>
          <p:nvSpPr>
            <p:cNvPr id="6165" name="직사각형 6159"/>
            <p:cNvSpPr txBox="1"/>
            <p:nvPr/>
          </p:nvSpPr>
          <p:spPr>
            <a:xfrm>
              <a:off x="7905418" y="2741517"/>
              <a:ext cx="921313" cy="416393"/>
            </a:xfrm>
            <a:prstGeom prst="rect">
              <a:avLst/>
            </a:prstGeom>
            <a:ln w="12700" cap="flat" cmpd="sng">
              <a:solidFill>
                <a:schemeClr val="accent1"/>
              </a:solidFill>
              <a:prstDash val="solid"/>
              <a:round/>
            </a:ln>
          </p:spPr>
          <p:txBody>
            <a:bodyPr wrap="square">
              <a:spAutoFit/>
            </a:bodyPr>
            <a:lstStyle/>
            <a:p>
              <a:pPr algn="ctr">
                <a:defRPr/>
              </a:pPr>
              <a:r>
                <a:rPr lang="en-US" altLang="ko-KR" sz="1100"/>
                <a:t>uploadForm.jsp</a:t>
              </a:r>
            </a:p>
          </p:txBody>
        </p:sp>
      </p:grpSp>
      <p:pic>
        <p:nvPicPr>
          <p:cNvPr id="6173" name="그림 5"/>
          <p:cNvPicPr/>
          <p:nvPr/>
        </p:nvPicPr>
        <p:blipFill rotWithShape="1">
          <a:blip r:embed="rId4">
            <a:alphaModFix/>
            <a:lum/>
          </a:blip>
          <a:stretch>
            <a:fillRect/>
          </a:stretch>
        </p:blipFill>
        <p:spPr>
          <a:xfrm>
            <a:off x="6666539" y="220733"/>
            <a:ext cx="2170624" cy="2104197"/>
          </a:xfrm>
          <a:prstGeom prst="rect">
            <a:avLst/>
          </a:prstGeom>
          <a:ln>
            <a:solidFill>
              <a:srgbClr val="000000">
                <a:alpha val="100000"/>
              </a:srgbClr>
            </a:solidFill>
          </a:ln>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2"/>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7"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28.1 </a:t>
            </a:r>
            <a:r>
              <a:rPr lang="ko-KR" altLang="en-US" sz="2800">
                <a:solidFill>
                  <a:schemeClr val="bg1">
                    <a:lumMod val="65000"/>
                  </a:schemeClr>
                </a:solidFill>
              </a:rPr>
              <a:t>다중 파일 업로드하기</a:t>
            </a:r>
            <a:endParaRPr lang="ko-KR" altLang="en-US" sz="2800" spc="-89">
              <a:solidFill>
                <a:srgbClr val="281F3D"/>
              </a:solidFill>
            </a:endParaRPr>
          </a:p>
        </p:txBody>
      </p:sp>
      <p:pic>
        <p:nvPicPr>
          <p:cNvPr id="7170" name="Picture 2"/>
          <p:cNvPicPr>
            <a:picLocks noChangeAspect="1" noChangeArrowheads="1"/>
          </p:cNvPicPr>
          <p:nvPr/>
        </p:nvPicPr>
        <p:blipFill rotWithShape="1">
          <a:blip r:embed="rId2">
            <a:alphaModFix/>
            <a:lum/>
          </a:blip>
          <a:srcRect/>
          <a:stretch>
            <a:fillRect/>
          </a:stretch>
        </p:blipFill>
        <p:spPr>
          <a:xfrm>
            <a:off x="1261095" y="1560442"/>
            <a:ext cx="5644824" cy="4532865"/>
          </a:xfrm>
          <a:prstGeom prst="rect">
            <a:avLst/>
          </a:prstGeom>
          <a:noFill/>
          <a:ln>
            <a:noFill/>
          </a:ln>
        </p:spPr>
      </p:pic>
      <p:cxnSp>
        <p:nvCxnSpPr>
          <p:cNvPr id="7171" name="직선 연결선 7170"/>
          <p:cNvCxnSpPr/>
          <p:nvPr/>
        </p:nvCxnSpPr>
        <p:spPr>
          <a:xfrm>
            <a:off x="4572000" y="2322708"/>
            <a:ext cx="877093"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172" name="직선 연결선 7171"/>
          <p:cNvCxnSpPr/>
          <p:nvPr/>
        </p:nvCxnSpPr>
        <p:spPr>
          <a:xfrm>
            <a:off x="1647031" y="2314771"/>
            <a:ext cx="984250" cy="7937"/>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173" name="직선 연결선 7172"/>
          <p:cNvCxnSpPr/>
          <p:nvPr/>
        </p:nvCxnSpPr>
        <p:spPr>
          <a:xfrm>
            <a:off x="2599531" y="2513208"/>
            <a:ext cx="603249"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174" name="직사각형 7173"/>
          <p:cNvSpPr/>
          <p:nvPr/>
        </p:nvSpPr>
        <p:spPr>
          <a:xfrm>
            <a:off x="4714875" y="2388373"/>
            <a:ext cx="1394113" cy="181840"/>
          </a:xfrm>
          <a:prstGeom prst="rect">
            <a:avLst/>
          </a:prstGeom>
          <a:ln>
            <a:solidFill>
              <a:srgbClr val="FF0000"/>
            </a:solidFill>
          </a:ln>
        </p:spPr>
        <p:style>
          <a:lnRef idx="3">
            <a:schemeClr val="accent4"/>
          </a:lnRef>
          <a:fillRef idx="0">
            <a:schemeClr val="accent4"/>
          </a:fillRef>
          <a:effectRef idx="3">
            <a:schemeClr val="accent4"/>
          </a:effectRef>
          <a:fontRef idx="minor">
            <a:schemeClr val="dk1"/>
          </a:fontRef>
        </p:style>
      </p:sp>
      <p:sp>
        <p:nvSpPr>
          <p:cNvPr id="7175" name="오른쪽 대괄호 7174"/>
          <p:cNvSpPr/>
          <p:nvPr/>
        </p:nvSpPr>
        <p:spPr>
          <a:xfrm>
            <a:off x="7000875" y="1574418"/>
            <a:ext cx="355023" cy="4113067"/>
          </a:xfrm>
          <a:prstGeom prst="rightBracket">
            <a:avLst>
              <a:gd name="adj" fmla="val 8333"/>
            </a:avLst>
          </a:prstGeom>
          <a:ln w="25400">
            <a:solidFill>
              <a:srgbClr val="FF6600"/>
            </a:solidFill>
          </a:ln>
        </p:spPr>
        <p:style>
          <a:lnRef idx="1">
            <a:schemeClr val="accent1"/>
          </a:lnRef>
          <a:fillRef idx="0">
            <a:schemeClr val="accent1"/>
          </a:fillRef>
          <a:effectRef idx="0">
            <a:schemeClr val="accent1"/>
          </a:effectRef>
          <a:fontRef idx="minor">
            <a:schemeClr val="tx1"/>
          </a:fontRef>
        </p:style>
      </p:sp>
      <p:sp>
        <p:nvSpPr>
          <p:cNvPr id="7176" name="직사각형 7175"/>
          <p:cNvSpPr txBox="1"/>
          <p:nvPr/>
        </p:nvSpPr>
        <p:spPr>
          <a:xfrm>
            <a:off x="7471410" y="3097530"/>
            <a:ext cx="869546" cy="272415"/>
          </a:xfrm>
          <a:prstGeom prst="rect">
            <a:avLst/>
          </a:prstGeom>
          <a:ln w="12700" cap="flat" cmpd="sng">
            <a:solidFill>
              <a:schemeClr val="accent1"/>
            </a:solidFill>
            <a:prstDash val="solid"/>
            <a:round/>
          </a:ln>
        </p:spPr>
        <p:txBody>
          <a:bodyPr wrap="square">
            <a:spAutoFit/>
          </a:bodyPr>
          <a:lstStyle/>
          <a:p>
            <a:pPr algn="ctr"/>
            <a:r>
              <a:rPr lang="ko-KR" altLang="en-US" sz="1200"/>
              <a:t>첨부파일</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직사각형 5124"/>
          <p:cNvSpPr txBox="1"/>
          <p:nvPr/>
        </p:nvSpPr>
        <p:spPr>
          <a:xfrm>
            <a:off x="565287" y="603633"/>
            <a:ext cx="7541645" cy="4661787"/>
          </a:xfrm>
          <a:prstGeom prst="rect">
            <a:avLst/>
          </a:prstGeom>
          <a:ln w="9525" cap="flat" cmpd="sng">
            <a:solidFill>
              <a:schemeClr val="accent1"/>
            </a:solidFill>
            <a:prstDash val="solid"/>
            <a:round/>
          </a:ln>
        </p:spPr>
        <p:txBody>
          <a:bodyPr wrap="square">
            <a:spAutoFit/>
          </a:bodyPr>
          <a:lstStyle/>
          <a:p>
            <a:pPr>
              <a:defRPr/>
            </a:pPr>
            <a:r>
              <a:rPr lang="ko-KR" altLang="en-US" sz="1200" b="1">
                <a:latin typeface="한컴산뜻돋움"/>
                <a:ea typeface="한컴산뜻돋움"/>
              </a:rPr>
              <a:t>◐ 객체의 컬렉션을 사용하다보면 모든 컬렉션의 내용들을 하나씩 읽어올 필요가 있다.</a:t>
            </a:r>
          </a:p>
          <a:p>
            <a:pPr>
              <a:defRPr/>
            </a:pPr>
            <a:endParaRPr lang="ko-KR" altLang="en-US" sz="1200" b="1">
              <a:latin typeface="한컴산뜻돋움"/>
              <a:ea typeface="한컴산뜻돋움"/>
            </a:endParaRPr>
          </a:p>
          <a:p>
            <a:pPr>
              <a:defRPr/>
            </a:pPr>
            <a:endParaRPr lang="ko-KR" altLang="en-US" sz="1200" b="1">
              <a:latin typeface="한컴산뜻돋움"/>
              <a:ea typeface="한컴산뜻돋움"/>
            </a:endParaRPr>
          </a:p>
          <a:p>
            <a:pPr>
              <a:defRPr/>
            </a:pPr>
            <a:r>
              <a:rPr lang="ko-KR" altLang="en-US" sz="1200" b="1">
                <a:latin typeface="한컴산뜻돋움"/>
                <a:ea typeface="한컴산뜻돋움"/>
              </a:rPr>
              <a:t>1. Enumeration 인터페이스는 저장된 컬렉션을 열거하여 순서대로 반복한다. </a:t>
            </a:r>
          </a:p>
          <a:p>
            <a:pPr>
              <a:defRPr/>
            </a:pPr>
            <a:endParaRPr lang="ko-KR" altLang="en-US" sz="1200" b="1">
              <a:latin typeface="한컴산뜻돋움"/>
              <a:ea typeface="한컴산뜻돋움"/>
            </a:endParaRPr>
          </a:p>
          <a:p>
            <a:pPr>
              <a:defRPr/>
            </a:pPr>
            <a:r>
              <a:rPr lang="ko-KR" altLang="en-US" sz="1200" b="1">
                <a:latin typeface="한컴산뜻돋움"/>
                <a:ea typeface="한컴산뜻돋움"/>
              </a:rPr>
              <a:t>  (1) </a:t>
            </a:r>
            <a:r>
              <a:rPr lang="ko-KR" altLang="en-US" sz="1200" b="1">
                <a:solidFill>
                  <a:srgbClr val="0000FF"/>
                </a:solidFill>
                <a:latin typeface="한컴산뜻돋움"/>
                <a:ea typeface="한컴산뜻돋움"/>
              </a:rPr>
              <a:t>boolean </a:t>
            </a:r>
            <a:r>
              <a:rPr lang="ko-KR" altLang="en-US" sz="1200" b="1">
                <a:solidFill>
                  <a:srgbClr val="FF0000"/>
                </a:solidFill>
                <a:latin typeface="한컴산뜻돋움"/>
                <a:ea typeface="한컴산뜻돋움"/>
              </a:rPr>
              <a:t>hasMoreElements</a:t>
            </a:r>
            <a:r>
              <a:rPr lang="ko-KR" altLang="en-US" sz="1200" b="1">
                <a:latin typeface="한컴산뜻돋움"/>
                <a:ea typeface="한컴산뜻돋움"/>
              </a:rPr>
              <a:t> 메소드:</a:t>
            </a:r>
          </a:p>
          <a:p>
            <a:pPr>
              <a:defRPr/>
            </a:pPr>
            <a:r>
              <a:rPr lang="ko-KR" altLang="en-US" sz="1200" b="1">
                <a:latin typeface="한컴산뜻돋움"/>
                <a:ea typeface="한컴산뜻돋움"/>
              </a:rPr>
              <a:t>        hasMoreElements 메소드를 이용해서 데이터가 있는지를 검사하고 존재하면 true이고 없으면 false이다.        </a:t>
            </a:r>
          </a:p>
          <a:p>
            <a:pPr>
              <a:defRPr/>
            </a:pPr>
            <a:r>
              <a:rPr lang="ko-KR" altLang="en-US" sz="1200" b="1">
                <a:latin typeface="한컴산뜻돋움"/>
                <a:ea typeface="한컴산뜻돋움"/>
              </a:rPr>
              <a:t>        즉 읽어 올 요소가 남아있는지 확인한다. 읽어 올 요소가 있으면 true, 없으면 false를 반환한다.</a:t>
            </a:r>
          </a:p>
          <a:p>
            <a:pPr>
              <a:defRPr/>
            </a:pPr>
            <a:endParaRPr lang="ko-KR" altLang="en-US" sz="1200" b="1">
              <a:latin typeface="한컴산뜻돋움"/>
              <a:ea typeface="한컴산뜻돋움"/>
            </a:endParaRPr>
          </a:p>
          <a:p>
            <a:pPr>
              <a:defRPr/>
            </a:pPr>
            <a:r>
              <a:rPr lang="ko-KR" altLang="en-US" sz="1200" b="1">
                <a:latin typeface="한컴산뜻돋움"/>
                <a:ea typeface="한컴산뜻돋움"/>
              </a:rPr>
              <a:t>  (2) </a:t>
            </a:r>
            <a:r>
              <a:rPr lang="ko-KR" altLang="en-US" sz="1200" b="1">
                <a:solidFill>
                  <a:srgbClr val="0000FF"/>
                </a:solidFill>
                <a:latin typeface="한컴산뜻돋움"/>
                <a:ea typeface="한컴산뜻돋움"/>
              </a:rPr>
              <a:t>Object</a:t>
            </a:r>
            <a:r>
              <a:rPr lang="ko-KR" altLang="en-US" sz="1200" b="1">
                <a:latin typeface="한컴산뜻돋움"/>
                <a:ea typeface="한컴산뜻돋움"/>
              </a:rPr>
              <a:t> </a:t>
            </a:r>
            <a:r>
              <a:rPr lang="ko-KR" altLang="en-US" sz="1200" b="1">
                <a:solidFill>
                  <a:srgbClr val="FF0000"/>
                </a:solidFill>
                <a:latin typeface="한컴산뜻돋움"/>
                <a:ea typeface="한컴산뜻돋움"/>
              </a:rPr>
              <a:t>nextElement</a:t>
            </a:r>
            <a:r>
              <a:rPr lang="ko-KR" altLang="en-US" sz="1200" b="1">
                <a:latin typeface="한컴산뜻돋움"/>
                <a:ea typeface="한컴산뜻돋움"/>
              </a:rPr>
              <a:t> 메소드:</a:t>
            </a:r>
          </a:p>
          <a:p>
            <a:pPr>
              <a:defRPr/>
            </a:pPr>
            <a:r>
              <a:rPr lang="ko-KR" altLang="en-US" sz="1200" b="1">
                <a:latin typeface="한컴산뜻돋움"/>
                <a:ea typeface="한컴산뜻돋움"/>
              </a:rPr>
              <a:t>       nextElement 메소드는 열거에 한개 이상의 요소가 남아 있는 경우에는 다음의 요소를 반환한다. </a:t>
            </a:r>
          </a:p>
          <a:p>
            <a:pPr>
              <a:defRPr/>
            </a:pPr>
            <a:r>
              <a:rPr lang="ko-KR" altLang="en-US" sz="1200" b="1">
                <a:latin typeface="한컴산뜻돋움"/>
                <a:ea typeface="한컴산뜻돋움"/>
              </a:rPr>
              <a:t>      즉, 아직 비어있지 않다면 일반적인 Object를 반환해 준다. nextElement()를 호출하기 전에 </a:t>
            </a:r>
          </a:p>
          <a:p>
            <a:pPr>
              <a:defRPr/>
            </a:pPr>
            <a:r>
              <a:rPr lang="ko-KR" altLang="en-US" sz="1200" b="1">
                <a:latin typeface="한컴산뜻돋움"/>
                <a:ea typeface="한컴산뜻돋움"/>
              </a:rPr>
              <a:t>      hashMoreElement()를 호출해서 읽어 올   요소가 남아있는지 확인이 필요하다.</a:t>
            </a:r>
          </a:p>
          <a:p>
            <a:pPr>
              <a:defRPr/>
            </a:pPr>
            <a:endParaRPr lang="ko-KR" altLang="en-US" sz="1200" b="1">
              <a:latin typeface="한컴산뜻돋움"/>
              <a:ea typeface="한컴산뜻돋움"/>
            </a:endParaRPr>
          </a:p>
          <a:p>
            <a:pPr>
              <a:defRPr/>
            </a:pPr>
            <a:endParaRPr lang="ko-KR" altLang="en-US" sz="1200" b="1">
              <a:latin typeface="한컴산뜻돋움"/>
              <a:ea typeface="한컴산뜻돋움"/>
            </a:endParaRPr>
          </a:p>
          <a:p>
            <a:pPr>
              <a:defRPr/>
            </a:pPr>
            <a:r>
              <a:rPr lang="ko-KR" altLang="en-US" sz="1200" b="1">
                <a:latin typeface="한컴산뜻돋움"/>
                <a:ea typeface="한컴산뜻돋움"/>
              </a:rPr>
              <a:t>2. Iterator 인터페이스는 특정 컬렉션의 요소를 순차적으로 접근할 수 있게 지원한다. Enumeration의 </a:t>
            </a:r>
          </a:p>
          <a:p>
            <a:pPr>
              <a:defRPr/>
            </a:pPr>
            <a:r>
              <a:rPr lang="ko-KR" altLang="en-US" sz="1200" b="1">
                <a:latin typeface="한컴산뜻돋움"/>
                <a:ea typeface="한컴산뜻돋움"/>
              </a:rPr>
              <a:t>   신버전이다.</a:t>
            </a:r>
          </a:p>
          <a:p>
            <a:pPr>
              <a:defRPr/>
            </a:pPr>
            <a:endParaRPr lang="ko-KR" altLang="en-US" sz="1200" b="1">
              <a:latin typeface="한컴산뜻돋움"/>
              <a:ea typeface="한컴산뜻돋움"/>
            </a:endParaRPr>
          </a:p>
          <a:p>
            <a:pPr>
              <a:defRPr/>
            </a:pPr>
            <a:r>
              <a:rPr lang="ko-KR" altLang="en-US" sz="1200" b="1">
                <a:latin typeface="한컴산뜻돋움"/>
                <a:ea typeface="한컴산뜻돋움"/>
              </a:rPr>
              <a:t>  (1) </a:t>
            </a:r>
            <a:r>
              <a:rPr lang="ko-KR" altLang="en-US" sz="1200" b="1">
                <a:solidFill>
                  <a:srgbClr val="0000FF"/>
                </a:solidFill>
                <a:latin typeface="한컴산뜻돋움"/>
                <a:ea typeface="한컴산뜻돋움"/>
              </a:rPr>
              <a:t>boolean</a:t>
            </a:r>
            <a:r>
              <a:rPr lang="ko-KR" altLang="en-US" sz="1200" b="1">
                <a:latin typeface="한컴산뜻돋움"/>
                <a:ea typeface="한컴산뜻돋움"/>
              </a:rPr>
              <a:t> </a:t>
            </a:r>
            <a:r>
              <a:rPr lang="ko-KR" altLang="en-US" sz="1200" b="1">
                <a:solidFill>
                  <a:srgbClr val="FF0000"/>
                </a:solidFill>
                <a:latin typeface="한컴산뜻돋움"/>
                <a:ea typeface="한컴산뜻돋움"/>
              </a:rPr>
              <a:t>hasNext</a:t>
            </a:r>
            <a:r>
              <a:rPr lang="ko-KR" altLang="en-US" sz="1200" b="1">
                <a:latin typeface="한컴산뜻돋움"/>
                <a:ea typeface="한컴산뜻돋움"/>
              </a:rPr>
              <a:t> 메소드:</a:t>
            </a:r>
          </a:p>
          <a:p>
            <a:pPr>
              <a:defRPr/>
            </a:pPr>
            <a:r>
              <a:rPr lang="ko-KR" altLang="en-US" sz="1200" b="1">
                <a:latin typeface="한컴산뜻돋움"/>
                <a:ea typeface="한컴산뜻돋움"/>
              </a:rPr>
              <a:t>       읽어 올 요소가 남아있는지 확인한다. 읽어 올 요소가 있으면 true, 없으면 false를 반환한다.</a:t>
            </a:r>
          </a:p>
          <a:p>
            <a:pPr>
              <a:defRPr/>
            </a:pPr>
            <a:endParaRPr lang="ko-KR" altLang="en-US" sz="1200" b="1">
              <a:latin typeface="한컴산뜻돋움"/>
              <a:ea typeface="한컴산뜻돋움"/>
            </a:endParaRPr>
          </a:p>
          <a:p>
            <a:pPr>
              <a:defRPr/>
            </a:pPr>
            <a:r>
              <a:rPr lang="ko-KR" altLang="en-US" sz="1200" b="1">
                <a:latin typeface="한컴산뜻돋움"/>
                <a:ea typeface="한컴산뜻돋움"/>
              </a:rPr>
              <a:t>  (2) </a:t>
            </a:r>
            <a:r>
              <a:rPr lang="ko-KR" altLang="en-US" sz="1200" b="1">
                <a:solidFill>
                  <a:srgbClr val="0000FF"/>
                </a:solidFill>
                <a:latin typeface="한컴산뜻돋움"/>
                <a:ea typeface="한컴산뜻돋움"/>
              </a:rPr>
              <a:t>Object</a:t>
            </a:r>
            <a:r>
              <a:rPr lang="ko-KR" altLang="en-US" sz="1200" b="1">
                <a:latin typeface="한컴산뜻돋움"/>
                <a:ea typeface="한컴산뜻돋움"/>
              </a:rPr>
              <a:t> </a:t>
            </a:r>
            <a:r>
              <a:rPr lang="ko-KR" altLang="en-US" sz="1200" b="1">
                <a:solidFill>
                  <a:srgbClr val="FF0000"/>
                </a:solidFill>
                <a:latin typeface="한컴산뜻돋움"/>
                <a:ea typeface="한컴산뜻돋움"/>
              </a:rPr>
              <a:t>next() </a:t>
            </a:r>
            <a:r>
              <a:rPr lang="ko-KR" altLang="en-US" sz="1200" b="1">
                <a:latin typeface="한컴산뜻돋움"/>
                <a:ea typeface="한컴산뜻돋움"/>
              </a:rPr>
              <a:t>메소드:</a:t>
            </a:r>
          </a:p>
          <a:p>
            <a:pPr>
              <a:defRPr/>
            </a:pPr>
            <a:r>
              <a:rPr lang="ko-KR" altLang="en-US" sz="1200" b="1">
                <a:latin typeface="한컴산뜻돋움"/>
                <a:ea typeface="한컴산뜻돋움"/>
              </a:rPr>
              <a:t>       다음 요소를 읽어 온다. next()를 호출하기 전에 hasNext()를 호출하여 읽어올 요소가 있는지 확인이 </a:t>
            </a:r>
          </a:p>
          <a:p>
            <a:pPr>
              <a:defRPr/>
            </a:pPr>
            <a:r>
              <a:rPr lang="ko-KR" altLang="en-US" sz="1200" b="1">
                <a:latin typeface="한컴산뜻돋움"/>
                <a:ea typeface="한컴산뜻돋움"/>
              </a:rPr>
              <a:t>       필요하다.</a:t>
            </a:r>
          </a:p>
          <a:p>
            <a:pPr>
              <a:defRPr/>
            </a:pPr>
            <a:endParaRPr lang="ko-KR" altLang="en-US" sz="1200" b="1">
              <a:latin typeface="한컴산뜻돋움"/>
              <a:ea typeface="한컴산뜻돋움"/>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직사각형 5123"/>
          <p:cNvSpPr txBox="1"/>
          <p:nvPr/>
        </p:nvSpPr>
        <p:spPr>
          <a:xfrm>
            <a:off x="0" y="0"/>
            <a:ext cx="9144000" cy="6856094"/>
          </a:xfrm>
          <a:prstGeom prst="rect">
            <a:avLst/>
          </a:prstGeom>
          <a:solidFill>
            <a:schemeClr val="lt1"/>
          </a:solidFill>
          <a:ln w="9525" cap="flat" cmpd="sng">
            <a:solidFill>
              <a:schemeClr val="accent1"/>
            </a:solidFill>
            <a:prstDash val="solid"/>
            <a:round/>
          </a:ln>
        </p:spPr>
        <p:txBody>
          <a:bodyPr wrap="square">
            <a:spAutoFit/>
          </a:bodyPr>
          <a:lstStyle/>
          <a:p>
            <a:pPr>
              <a:defRPr/>
            </a:pPr>
            <a:r>
              <a:rPr lang="ko-KR" altLang="en-US" sz="1200" b="1">
                <a:latin typeface="한컴산뜻돋움"/>
                <a:ea typeface="한컴산뜻돋움"/>
              </a:rPr>
              <a:t>package com.myspring.pro28.ex01;</a:t>
            </a:r>
          </a:p>
          <a:p>
            <a:pPr>
              <a:defRPr/>
            </a:pPr>
            <a:endParaRPr lang="ko-KR" altLang="en-US" sz="1200" b="1">
              <a:latin typeface="한컴산뜻돋움"/>
              <a:ea typeface="한컴산뜻돋움"/>
            </a:endParaRPr>
          </a:p>
          <a:p>
            <a:pPr>
              <a:defRPr/>
            </a:pPr>
            <a:r>
              <a:rPr lang="ko-KR" altLang="en-US" sz="1200" b="1">
                <a:latin typeface="한컴산뜻돋움"/>
                <a:ea typeface="한컴산뜻돋움"/>
              </a:rPr>
              <a:t>import java.io.File;</a:t>
            </a:r>
          </a:p>
          <a:p>
            <a:pPr>
              <a:defRPr/>
            </a:pPr>
            <a:r>
              <a:rPr lang="ko-KR" altLang="en-US" sz="1200" b="1">
                <a:latin typeface="한컴산뜻돋움"/>
                <a:ea typeface="한컴산뜻돋움"/>
              </a:rPr>
              <a:t>import java.util.ArrayList;</a:t>
            </a:r>
          </a:p>
          <a:p>
            <a:pPr>
              <a:defRPr/>
            </a:pPr>
            <a:r>
              <a:rPr lang="ko-KR" altLang="en-US" sz="1200" b="1">
                <a:latin typeface="한컴산뜻돋움"/>
                <a:ea typeface="한컴산뜻돋움"/>
              </a:rPr>
              <a:t>import java.util.Enumeration;</a:t>
            </a:r>
          </a:p>
          <a:p>
            <a:pPr>
              <a:defRPr/>
            </a:pPr>
            <a:r>
              <a:rPr lang="ko-KR" altLang="en-US" sz="1200" b="1">
                <a:latin typeface="한컴산뜻돋움"/>
                <a:ea typeface="한컴산뜻돋움"/>
              </a:rPr>
              <a:t>import java.util.HashMap;</a:t>
            </a:r>
          </a:p>
          <a:p>
            <a:pPr>
              <a:defRPr/>
            </a:pPr>
            <a:r>
              <a:rPr lang="ko-KR" altLang="en-US" sz="1200" b="1">
                <a:latin typeface="한컴산뜻돋움"/>
                <a:ea typeface="한컴산뜻돋움"/>
              </a:rPr>
              <a:t>import java.util.Iterator;</a:t>
            </a:r>
          </a:p>
          <a:p>
            <a:pPr>
              <a:defRPr/>
            </a:pPr>
            <a:r>
              <a:rPr lang="ko-KR" altLang="en-US" sz="1200" b="1">
                <a:latin typeface="한컴산뜻돋움"/>
                <a:ea typeface="한컴산뜻돋움"/>
              </a:rPr>
              <a:t>import java.util.List;</a:t>
            </a:r>
          </a:p>
          <a:p>
            <a:pPr>
              <a:defRPr/>
            </a:pPr>
            <a:r>
              <a:rPr lang="ko-KR" altLang="en-US" sz="1200" b="1">
                <a:latin typeface="한컴산뜻돋움"/>
                <a:ea typeface="한컴산뜻돋움"/>
              </a:rPr>
              <a:t>import java.util.Map;</a:t>
            </a:r>
          </a:p>
          <a:p>
            <a:pPr>
              <a:defRPr/>
            </a:pPr>
            <a:r>
              <a:rPr lang="ko-KR" altLang="en-US" sz="1200" b="1">
                <a:latin typeface="한컴산뜻돋움"/>
                <a:ea typeface="한컴산뜻돋움"/>
              </a:rPr>
              <a:t>import javax.servlet.http.HttpServletResponse;</a:t>
            </a:r>
          </a:p>
          <a:p>
            <a:pPr>
              <a:defRPr/>
            </a:pPr>
            <a:r>
              <a:rPr lang="ko-KR" altLang="en-US" sz="1200" b="1">
                <a:latin typeface="한컴산뜻돋움"/>
                <a:ea typeface="한컴산뜻돋움"/>
              </a:rPr>
              <a:t>import org.springframework.stereotype.Controller;</a:t>
            </a:r>
          </a:p>
          <a:p>
            <a:pPr>
              <a:defRPr/>
            </a:pPr>
            <a:r>
              <a:rPr lang="ko-KR" altLang="en-US" sz="1200" b="1">
                <a:latin typeface="한컴산뜻돋움"/>
                <a:ea typeface="한컴산뜻돋움"/>
              </a:rPr>
              <a:t>import org.springframework.web.bind.annotation.RequestMapping;</a:t>
            </a:r>
          </a:p>
          <a:p>
            <a:pPr>
              <a:defRPr/>
            </a:pPr>
            <a:r>
              <a:rPr lang="ko-KR" altLang="en-US" sz="1200" b="1">
                <a:latin typeface="한컴산뜻돋움"/>
                <a:ea typeface="한컴산뜻돋움"/>
              </a:rPr>
              <a:t>import org.springframework.web.bind.annotation.RequestMethod;</a:t>
            </a:r>
          </a:p>
          <a:p>
            <a:pPr>
              <a:defRPr/>
            </a:pPr>
            <a:r>
              <a:rPr lang="ko-KR" altLang="en-US" sz="1200" b="1">
                <a:latin typeface="한컴산뜻돋움"/>
                <a:ea typeface="한컴산뜻돋움"/>
              </a:rPr>
              <a:t>import org.springframework.web.multipart.MultipartFile;</a:t>
            </a:r>
          </a:p>
          <a:p>
            <a:pPr>
              <a:defRPr/>
            </a:pPr>
            <a:r>
              <a:rPr lang="ko-KR" altLang="en-US" sz="1200" b="1">
                <a:latin typeface="한컴산뜻돋움"/>
                <a:ea typeface="한컴산뜻돋움"/>
              </a:rPr>
              <a:t>import org.springframework.web.multipart.MultipartHttpServletRequest;</a:t>
            </a:r>
          </a:p>
          <a:p>
            <a:pPr>
              <a:defRPr/>
            </a:pPr>
            <a:r>
              <a:rPr lang="ko-KR" altLang="en-US" sz="1200" b="1">
                <a:latin typeface="한컴산뜻돋움"/>
                <a:ea typeface="한컴산뜻돋움"/>
              </a:rPr>
              <a:t>import org.springframework.web.servlet.ModelAndView;</a:t>
            </a:r>
          </a:p>
          <a:p>
            <a:pPr>
              <a:defRPr/>
            </a:pPr>
            <a:endParaRPr lang="ko-KR" altLang="en-US" sz="1200" b="1">
              <a:latin typeface="한컴산뜻돋움"/>
              <a:ea typeface="한컴산뜻돋움"/>
            </a:endParaRPr>
          </a:p>
          <a:p>
            <a:pPr>
              <a:defRPr/>
            </a:pPr>
            <a:r>
              <a:rPr lang="ko-KR" altLang="en-US" sz="1200" b="1">
                <a:latin typeface="한컴산뜻돋움"/>
                <a:ea typeface="한컴산뜻돋움"/>
              </a:rPr>
              <a:t>@Controller</a:t>
            </a:r>
          </a:p>
          <a:p>
            <a:pPr>
              <a:defRPr/>
            </a:pPr>
            <a:r>
              <a:rPr lang="ko-KR" altLang="en-US" sz="1200" b="1">
                <a:latin typeface="한컴산뜻돋움"/>
                <a:ea typeface="한컴산뜻돋움"/>
              </a:rPr>
              <a:t>public class FileUploadController  {</a:t>
            </a:r>
          </a:p>
          <a:p>
            <a:pPr>
              <a:defRPr/>
            </a:pPr>
            <a:r>
              <a:rPr lang="ko-KR" altLang="en-US" sz="1200" b="1">
                <a:ea typeface="한컴산뜻돋움"/>
              </a:rPr>
              <a:t>	</a:t>
            </a:r>
            <a:r>
              <a:rPr lang="ko-KR" altLang="en-US" sz="1200" b="1">
                <a:latin typeface="한컴산뜻돋움"/>
                <a:ea typeface="한컴산뜻돋움"/>
              </a:rPr>
              <a:t>private static final String CURR_IMAGE_REPO_PATH = "c:\\spring\\image_repo";</a:t>
            </a:r>
          </a:p>
          <a:p>
            <a:pPr>
              <a:defRPr/>
            </a:pPr>
            <a:r>
              <a:rPr lang="ko-KR" altLang="en-US" sz="1200" b="1">
                <a:ea typeface="한컴산뜻돋움"/>
              </a:rPr>
              <a:t>	</a:t>
            </a:r>
            <a:r>
              <a:rPr lang="ko-KR" altLang="en-US" sz="1200" b="1">
                <a:latin typeface="한컴산뜻돋움"/>
                <a:ea typeface="한컴산뜻돋움"/>
              </a:rPr>
              <a:t>@RequestMapping(value="/form")</a:t>
            </a:r>
          </a:p>
          <a:p>
            <a:pPr>
              <a:defRPr/>
            </a:pPr>
            <a:r>
              <a:rPr lang="ko-KR" altLang="en-US" sz="1200" b="1">
                <a:ea typeface="한컴산뜻돋움"/>
              </a:rPr>
              <a:t>	</a:t>
            </a:r>
            <a:r>
              <a:rPr lang="ko-KR" altLang="en-US" sz="1200" b="1">
                <a:latin typeface="한컴산뜻돋움"/>
                <a:ea typeface="한컴산뜻돋움"/>
              </a:rPr>
              <a:t>public String form() {</a:t>
            </a:r>
          </a:p>
          <a:p>
            <a:pPr>
              <a:defRPr/>
            </a:pPr>
            <a:r>
              <a:rPr lang="ko-KR" altLang="en-US" sz="1200" b="1">
                <a:ea typeface="한컴산뜻돋움"/>
              </a:rPr>
              <a:t>	</a:t>
            </a:r>
            <a:r>
              <a:rPr lang="ko-KR" altLang="en-US" sz="1200" b="1">
                <a:latin typeface="한컴산뜻돋움"/>
                <a:ea typeface="한컴산뜻돋움"/>
              </a:rPr>
              <a:t>    return "uploadForm";</a:t>
            </a:r>
          </a:p>
          <a:p>
            <a:pPr>
              <a:defRPr/>
            </a:pPr>
            <a:r>
              <a:rPr lang="ko-KR" altLang="en-US" sz="1200" b="1">
                <a:ea typeface="한컴산뜻돋움"/>
              </a:rPr>
              <a:t>	</a:t>
            </a:r>
            <a:r>
              <a:rPr lang="ko-KR" altLang="en-US" sz="1200" b="1">
                <a:latin typeface="한컴산뜻돋움"/>
                <a:ea typeface="한컴산뜻돋움"/>
              </a:rPr>
              <a:t>  }</a:t>
            </a:r>
          </a:p>
          <a:p>
            <a:pPr>
              <a:defRPr/>
            </a:pPr>
            <a:r>
              <a:rPr lang="ko-KR" altLang="en-US" sz="1200" b="1">
                <a:ea typeface="한컴산뜻돋움"/>
              </a:rPr>
              <a:t>	</a:t>
            </a:r>
            <a:endParaRPr lang="ko-KR" altLang="en-US" sz="1200" b="1">
              <a:latin typeface="한컴산뜻돋움"/>
              <a:ea typeface="한컴산뜻돋움"/>
            </a:endParaRPr>
          </a:p>
          <a:p>
            <a:pPr>
              <a:defRPr/>
            </a:pPr>
            <a:r>
              <a:rPr lang="ko-KR" altLang="en-US" sz="1200" b="1">
                <a:ea typeface="한컴산뜻돋움"/>
              </a:rPr>
              <a:t>	</a:t>
            </a:r>
            <a:r>
              <a:rPr lang="ko-KR" altLang="en-US" sz="1200" b="1">
                <a:latin typeface="한컴산뜻돋움"/>
                <a:ea typeface="한컴산뜻돋움"/>
              </a:rPr>
              <a:t>@RequestMapping(value="/upload",method = RequestMethod.POST)</a:t>
            </a:r>
          </a:p>
          <a:p>
            <a:pPr>
              <a:defRPr/>
            </a:pPr>
            <a:r>
              <a:rPr lang="ko-KR" altLang="en-US" sz="1200" b="1">
                <a:ea typeface="한컴산뜻돋움"/>
              </a:rPr>
              <a:t>	</a:t>
            </a:r>
            <a:r>
              <a:rPr lang="ko-KR" altLang="en-US" sz="1200" b="1">
                <a:latin typeface="한컴산뜻돋움"/>
                <a:ea typeface="한컴산뜻돋움"/>
              </a:rPr>
              <a:t>public ModelAndView upload(MultipartHttpServletRequest multipartRequest,HttpServletResponse response)</a:t>
            </a:r>
          </a:p>
          <a:p>
            <a:pPr>
              <a:defRPr/>
            </a:pPr>
            <a:r>
              <a:rPr lang="ko-KR" altLang="en-US" sz="1200" b="1">
                <a:ea typeface="한컴산뜻돋움"/>
              </a:rPr>
              <a:t>	</a:t>
            </a:r>
            <a:r>
              <a:rPr lang="ko-KR" altLang="en-US" sz="1200" b="1">
                <a:latin typeface="한컴산뜻돋움"/>
                <a:ea typeface="한컴산뜻돋움"/>
              </a:rPr>
              <a:t>  throws Exception{</a:t>
            </a:r>
          </a:p>
          <a:p>
            <a:pPr>
              <a:defRPr/>
            </a:pPr>
            <a:r>
              <a:rPr lang="ko-KR" altLang="en-US" sz="1200" b="1">
                <a:ea typeface="한컴산뜻돋움"/>
              </a:rPr>
              <a:t>		</a:t>
            </a:r>
            <a:r>
              <a:rPr lang="ko-KR" altLang="en-US" sz="1200" b="1">
                <a:latin typeface="한컴산뜻돋움"/>
                <a:ea typeface="한컴산뜻돋움"/>
              </a:rPr>
              <a:t>multipartRequest.setCharacterEncoding("utf-8");</a:t>
            </a:r>
          </a:p>
          <a:p>
            <a:pPr>
              <a:defRPr/>
            </a:pPr>
            <a:r>
              <a:rPr lang="ko-KR" altLang="en-US" sz="1200" b="1">
                <a:ea typeface="한컴산뜻돋움"/>
              </a:rPr>
              <a:t>		</a:t>
            </a:r>
            <a:r>
              <a:rPr lang="ko-KR" altLang="en-US" sz="1200" b="1">
                <a:latin typeface="한컴산뜻돋움"/>
                <a:ea typeface="한컴산뜻돋움"/>
              </a:rPr>
              <a:t>Map map = new HashMap();</a:t>
            </a:r>
          </a:p>
          <a:p>
            <a:pPr>
              <a:defRPr/>
            </a:pPr>
            <a:r>
              <a:rPr lang="ko-KR" altLang="en-US" sz="1200" b="1">
                <a:ea typeface="한컴산뜻돋움"/>
              </a:rPr>
              <a:t>		</a:t>
            </a:r>
            <a:r>
              <a:rPr lang="ko-KR" altLang="en-US" sz="1200" b="1">
                <a:latin typeface="한컴산뜻돋움"/>
                <a:ea typeface="한컴산뜻돋움"/>
              </a:rPr>
              <a:t>Enumeration enu=multipartRequest.getParameterNames();</a:t>
            </a:r>
          </a:p>
          <a:p>
            <a:pPr>
              <a:defRPr/>
            </a:pPr>
            <a:r>
              <a:rPr lang="ko-KR" altLang="en-US" sz="1200" b="1">
                <a:ea typeface="한컴산뜻돋움"/>
              </a:rPr>
              <a:t>		</a:t>
            </a:r>
            <a:r>
              <a:rPr lang="ko-KR" altLang="en-US" sz="1200" b="1">
                <a:latin typeface="한컴산뜻돋움"/>
                <a:ea typeface="한컴산뜻돋움"/>
              </a:rPr>
              <a:t>while(enu.hasMoreElements()){</a:t>
            </a:r>
          </a:p>
          <a:p>
            <a:pPr>
              <a:defRPr/>
            </a:pPr>
            <a:r>
              <a:rPr lang="ko-KR" altLang="en-US" sz="1200" b="1">
                <a:ea typeface="한컴산뜻돋움"/>
              </a:rPr>
              <a:t>			</a:t>
            </a:r>
            <a:r>
              <a:rPr lang="ko-KR" altLang="en-US" sz="1200" b="1">
                <a:latin typeface="한컴산뜻돋움"/>
                <a:ea typeface="한컴산뜻돋움"/>
              </a:rPr>
              <a:t>String name=(String)enu.nextElement();</a:t>
            </a:r>
          </a:p>
          <a:p>
            <a:pPr>
              <a:defRPr/>
            </a:pPr>
            <a:r>
              <a:rPr lang="ko-KR" altLang="en-US" sz="1200" b="1">
                <a:ea typeface="한컴산뜻돋움"/>
              </a:rPr>
              <a:t>			</a:t>
            </a:r>
            <a:r>
              <a:rPr lang="ko-KR" altLang="en-US" sz="1200" b="1">
                <a:latin typeface="한컴산뜻돋움"/>
                <a:ea typeface="한컴산뜻돋움"/>
              </a:rPr>
              <a:t>String value=multipartRequest.getParameter(name);</a:t>
            </a:r>
          </a:p>
          <a:p>
            <a:pPr>
              <a:defRPr/>
            </a:pPr>
            <a:r>
              <a:rPr lang="ko-KR" altLang="en-US" sz="1200" b="1">
                <a:ea typeface="한컴산뜻돋움"/>
              </a:rPr>
              <a:t>			</a:t>
            </a:r>
            <a:r>
              <a:rPr lang="ko-KR" altLang="en-US" sz="1200" b="1">
                <a:latin typeface="한컴산뜻돋움"/>
                <a:ea typeface="한컴산뜻돋움"/>
              </a:rPr>
              <a:t>//System.out.println(name+", "+value);</a:t>
            </a:r>
          </a:p>
          <a:p>
            <a:pPr>
              <a:defRPr/>
            </a:pPr>
            <a:r>
              <a:rPr lang="ko-KR" altLang="en-US" sz="1200" b="1">
                <a:ea typeface="한컴산뜻돋움"/>
              </a:rPr>
              <a:t>			</a:t>
            </a:r>
            <a:r>
              <a:rPr lang="ko-KR" altLang="en-US" sz="1200" b="1">
                <a:latin typeface="한컴산뜻돋움"/>
                <a:ea typeface="한컴산뜻돋움"/>
              </a:rPr>
              <a:t>map.put(name,value);</a:t>
            </a:r>
          </a:p>
          <a:p>
            <a:pPr>
              <a:defRPr/>
            </a:pPr>
            <a:r>
              <a:rPr lang="ko-KR" altLang="en-US" sz="1200" b="1">
                <a:ea typeface="한컴산뜻돋움"/>
              </a:rPr>
              <a:t>		</a:t>
            </a:r>
            <a:r>
              <a:rPr lang="ko-KR" altLang="en-US" sz="1200" b="1">
                <a:latin typeface="한컴산뜻돋움"/>
                <a:ea typeface="한컴산뜻돋움"/>
              </a:rPr>
              <a:t>}</a:t>
            </a:r>
          </a:p>
        </p:txBody>
      </p:sp>
      <p:sp>
        <p:nvSpPr>
          <p:cNvPr id="5127" name="직사각형 6159"/>
          <p:cNvSpPr txBox="1"/>
          <p:nvPr/>
        </p:nvSpPr>
        <p:spPr>
          <a:xfrm>
            <a:off x="7631187" y="5452415"/>
            <a:ext cx="869546" cy="271925"/>
          </a:xfrm>
          <a:prstGeom prst="rect">
            <a:avLst/>
          </a:prstGeom>
          <a:ln w="12700" cap="flat" cmpd="sng">
            <a:solidFill>
              <a:srgbClr val="4472C4">
                <a:alpha val="100000"/>
              </a:srgbClr>
            </a:solidFill>
            <a:prstDash val="solid"/>
            <a:round/>
          </a:ln>
        </p:spPr>
        <p:txBody>
          <a:bodyPr wrap="square">
            <a:spAutoFit/>
          </a:bodyPr>
          <a:lstStyle/>
          <a:p>
            <a:pPr marL="0" indent="0" algn="ctr" defTabSz="457200" rtl="0" eaLnBrk="1" latinLnBrk="0" hangingPunct="1">
              <a:lnSpc>
                <a:spcPct val="100000"/>
              </a:lnSpc>
              <a:spcBef>
                <a:spcPct val="0"/>
              </a:spcBef>
              <a:spcAft>
                <a:spcPts val="0"/>
              </a:spcAft>
              <a:buNone/>
              <a:defRPr/>
            </a:pPr>
            <a:r>
              <a:rPr kumimoji="0" lang="ko-KR" altLang="en-US" sz="1200" b="0" i="0" u="none" strike="noStrike" kern="1200" cap="none" spc="0" normalizeH="0" baseline="0">
                <a:solidFill>
                  <a:srgbClr val="FF0000"/>
                </a:solidFill>
                <a:latin typeface="Calibri"/>
                <a:ea typeface="맑은 고딕"/>
                <a:cs typeface="맑은 고딕"/>
              </a:rPr>
              <a:t>매개변수</a:t>
            </a:r>
          </a:p>
        </p:txBody>
      </p:sp>
      <p:sp>
        <p:nvSpPr>
          <p:cNvPr id="5128" name="오른쪽 대괄호 6158"/>
          <p:cNvSpPr/>
          <p:nvPr/>
        </p:nvSpPr>
        <p:spPr>
          <a:xfrm>
            <a:off x="6452645" y="3781011"/>
            <a:ext cx="355023" cy="514450"/>
          </a:xfrm>
          <a:prstGeom prst="rightBracket">
            <a:avLst>
              <a:gd name="adj" fmla="val 8333"/>
            </a:avLst>
          </a:prstGeom>
          <a:noFill/>
          <a:ln w="25400" cap="flat" cmpd="sng" algn="ctr">
            <a:solidFill>
              <a:srgbClr val="FF6600">
                <a:alpha val="100000"/>
              </a:srgbClr>
            </a:solidFill>
            <a:prstDash val="solid"/>
            <a:miter/>
          </a:ln>
        </p:spPr>
        <p:txBody>
          <a:bodyPr anchor="ctr"/>
          <a:lstStyle/>
          <a:p>
            <a:pPr marL="0" indent="0" algn="ctr" defTabSz="457200" rtl="0" eaLnBrk="1" latinLnBrk="0"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Calibri"/>
              <a:ea typeface="맑은 고딕"/>
              <a:cs typeface="맑은 고딕"/>
            </a:endParaRPr>
          </a:p>
        </p:txBody>
      </p:sp>
      <p:sp>
        <p:nvSpPr>
          <p:cNvPr id="5129" name="직사각형 6159"/>
          <p:cNvSpPr txBox="1"/>
          <p:nvPr/>
        </p:nvSpPr>
        <p:spPr>
          <a:xfrm>
            <a:off x="6918051" y="3932142"/>
            <a:ext cx="1397563" cy="256539"/>
          </a:xfrm>
          <a:prstGeom prst="rect">
            <a:avLst/>
          </a:prstGeom>
          <a:ln w="12700" cap="flat" cmpd="sng">
            <a:solidFill>
              <a:srgbClr val="4472C4">
                <a:alpha val="100000"/>
              </a:srgbClr>
            </a:solidFill>
            <a:prstDash val="solid"/>
            <a:round/>
          </a:ln>
        </p:spPr>
        <p:txBody>
          <a:bodyPr wrap="square">
            <a:spAutoFit/>
          </a:bodyPr>
          <a:lstStyle/>
          <a:p>
            <a:pPr marL="0" indent="0" algn="ctr" defTabSz="457200" rtl="0" eaLnBrk="1" latinLnBrk="0" hangingPunct="1">
              <a:lnSpc>
                <a:spcPct val="100000"/>
              </a:lnSpc>
              <a:spcBef>
                <a:spcPct val="0"/>
              </a:spcBef>
              <a:spcAft>
                <a:spcPts val="0"/>
              </a:spcAft>
              <a:buNone/>
              <a:defRPr/>
            </a:pPr>
            <a:r>
              <a:rPr kumimoji="0" lang="en-US" altLang="ko-KR" sz="1100" b="1" i="0" u="none" strike="noStrike" kern="1200" cap="none" spc="0" normalizeH="0" baseline="0">
                <a:solidFill>
                  <a:srgbClr val="FF0000"/>
                </a:solidFill>
                <a:latin typeface="한컴산뜻돋움"/>
                <a:ea typeface="한컴산뜻돋움"/>
              </a:rPr>
              <a:t>uploadForm.jsp</a:t>
            </a:r>
          </a:p>
        </p:txBody>
      </p:sp>
      <p:grpSp>
        <p:nvGrpSpPr>
          <p:cNvPr id="5131" name="그룹 5130"/>
          <p:cNvGrpSpPr/>
          <p:nvPr/>
        </p:nvGrpSpPr>
        <p:grpSpPr>
          <a:xfrm>
            <a:off x="8196469" y="4738966"/>
            <a:ext cx="476250" cy="1894368"/>
            <a:chOff x="8444119" y="4738966"/>
            <a:chExt cx="476250" cy="1894368"/>
          </a:xfrm>
        </p:grpSpPr>
        <p:sp>
          <p:nvSpPr>
            <p:cNvPr id="5126" name="오른쪽 대괄호 6158"/>
            <p:cNvSpPr/>
            <p:nvPr/>
          </p:nvSpPr>
          <p:spPr>
            <a:xfrm>
              <a:off x="8527280" y="4738966"/>
              <a:ext cx="355023" cy="1820559"/>
            </a:xfrm>
            <a:prstGeom prst="rightBracket">
              <a:avLst>
                <a:gd name="adj" fmla="val 8333"/>
              </a:avLst>
            </a:prstGeom>
            <a:noFill/>
            <a:ln w="25400" cap="flat" cmpd="sng" algn="ctr">
              <a:solidFill>
                <a:srgbClr val="FF6600">
                  <a:alpha val="100000"/>
                </a:srgbClr>
              </a:solidFill>
              <a:prstDash val="solid"/>
              <a:miter/>
            </a:ln>
          </p:spPr>
          <p:txBody>
            <a:bodyPr anchor="ctr"/>
            <a:lstStyle/>
            <a:p>
              <a:pPr marL="0" indent="0" algn="ctr" defTabSz="457200" rtl="0" eaLnBrk="1" latinLnBrk="0"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Calibri"/>
                <a:ea typeface="맑은 고딕"/>
                <a:cs typeface="맑은 고딕"/>
              </a:endParaRPr>
            </a:p>
          </p:txBody>
        </p:sp>
        <p:sp>
          <p:nvSpPr>
            <p:cNvPr id="5130" name="순서도: 처리 5129"/>
            <p:cNvSpPr/>
            <p:nvPr/>
          </p:nvSpPr>
          <p:spPr>
            <a:xfrm>
              <a:off x="8444119" y="6426269"/>
              <a:ext cx="476250" cy="207065"/>
            </a:xfrm>
            <a:prstGeom prst="flowChartProcess">
              <a:avLst/>
            </a:prstGeom>
            <a:ln>
              <a:noFill/>
            </a:ln>
          </p:spPr>
          <p:style>
            <a:lnRef idx="2">
              <a:schemeClr val="accent6"/>
            </a:lnRef>
            <a:fillRef idx="1">
              <a:schemeClr val="lt1"/>
            </a:fillRef>
            <a:effectRef idx="2">
              <a:schemeClr val="accent6"/>
            </a:effectRef>
            <a:fontRef idx="minor">
              <a:schemeClr val="dk1"/>
            </a:fontRef>
          </p:style>
          <p:txBody>
            <a:bodyPr anchor="ctr"/>
            <a:lstStyle/>
            <a:p>
              <a:pPr algn="ctr">
                <a:defRPr/>
              </a:pPr>
              <a:endParaRPr lang="ko-KR" altLang="en-US"/>
            </a:p>
          </p:txBody>
        </p: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직사각형 5123"/>
          <p:cNvSpPr txBox="1"/>
          <p:nvPr/>
        </p:nvSpPr>
        <p:spPr>
          <a:xfrm>
            <a:off x="0" y="534141"/>
            <a:ext cx="9144000" cy="5569479"/>
          </a:xfrm>
          <a:prstGeom prst="rect">
            <a:avLst/>
          </a:prstGeom>
          <a:solidFill>
            <a:schemeClr val="lt1"/>
          </a:solidFill>
          <a:ln w="9525" cap="flat" cmpd="sng">
            <a:solidFill>
              <a:schemeClr val="accent1"/>
            </a:solidFill>
            <a:prstDash val="solid"/>
            <a:round/>
          </a:ln>
        </p:spPr>
        <p:txBody>
          <a:bodyPr wrap="square">
            <a:spAutoFit/>
          </a:bodyPr>
          <a:lstStyle/>
          <a:p>
            <a:pPr>
              <a:defRPr/>
            </a:pPr>
            <a:r>
              <a:rPr lang="ko-KR" altLang="en-US" sz="1200" b="1">
                <a:ea typeface="한컴산뜻돋움"/>
              </a:rPr>
              <a:t>		</a:t>
            </a:r>
            <a:r>
              <a:rPr lang="ko-KR" altLang="en-US" sz="1200" b="1">
                <a:latin typeface="한컴산뜻돋움"/>
                <a:ea typeface="한컴산뜻돋움"/>
              </a:rPr>
              <a:t>List fileList= fileProcess(multipartRequest);</a:t>
            </a:r>
          </a:p>
          <a:p>
            <a:pPr>
              <a:defRPr/>
            </a:pPr>
            <a:r>
              <a:rPr lang="ko-KR" altLang="en-US" sz="1200" b="1">
                <a:ea typeface="한컴산뜻돋움"/>
              </a:rPr>
              <a:t>		</a:t>
            </a:r>
            <a:r>
              <a:rPr lang="ko-KR" altLang="en-US" sz="1200" b="1">
                <a:latin typeface="한컴산뜻돋움"/>
                <a:ea typeface="한컴산뜻돋움"/>
              </a:rPr>
              <a:t>map.put("fileList", fileList);</a:t>
            </a:r>
          </a:p>
          <a:p>
            <a:pPr>
              <a:defRPr/>
            </a:pPr>
            <a:r>
              <a:rPr lang="ko-KR" altLang="en-US" sz="1200" b="1">
                <a:ea typeface="한컴산뜻돋움"/>
              </a:rPr>
              <a:t>		</a:t>
            </a:r>
            <a:r>
              <a:rPr lang="ko-KR" altLang="en-US" sz="1200" b="1">
                <a:latin typeface="한컴산뜻돋움"/>
                <a:ea typeface="한컴산뜻돋움"/>
              </a:rPr>
              <a:t>ModelAndView mav = new ModelAndView();</a:t>
            </a:r>
          </a:p>
          <a:p>
            <a:pPr>
              <a:defRPr/>
            </a:pPr>
            <a:r>
              <a:rPr lang="ko-KR" altLang="en-US" sz="1200" b="1">
                <a:ea typeface="한컴산뜻돋움"/>
              </a:rPr>
              <a:t>		</a:t>
            </a:r>
            <a:r>
              <a:rPr lang="ko-KR" altLang="en-US" sz="1200" b="1">
                <a:latin typeface="한컴산뜻돋움"/>
                <a:ea typeface="한컴산뜻돋움"/>
              </a:rPr>
              <a:t>mav.addObject("map", map);</a:t>
            </a:r>
          </a:p>
          <a:p>
            <a:pPr>
              <a:defRPr/>
            </a:pPr>
            <a:r>
              <a:rPr lang="ko-KR" altLang="en-US" sz="1200" b="1">
                <a:ea typeface="한컴산뜻돋움"/>
              </a:rPr>
              <a:t>		</a:t>
            </a:r>
            <a:r>
              <a:rPr lang="ko-KR" altLang="en-US" sz="1200" b="1">
                <a:latin typeface="한컴산뜻돋움"/>
                <a:ea typeface="한컴산뜻돋움"/>
              </a:rPr>
              <a:t>mav.setViewName("result");</a:t>
            </a:r>
          </a:p>
          <a:p>
            <a:pPr>
              <a:defRPr/>
            </a:pPr>
            <a:r>
              <a:rPr lang="ko-KR" altLang="en-US" sz="1200" b="1">
                <a:ea typeface="한컴산뜻돋움"/>
              </a:rPr>
              <a:t>		</a:t>
            </a:r>
            <a:r>
              <a:rPr lang="ko-KR" altLang="en-US" sz="1200" b="1">
                <a:latin typeface="한컴산뜻돋움"/>
                <a:ea typeface="한컴산뜻돋움"/>
              </a:rPr>
              <a:t>return mav;</a:t>
            </a:r>
          </a:p>
          <a:p>
            <a:pPr>
              <a:defRPr/>
            </a:pPr>
            <a:r>
              <a:rPr lang="ko-KR" altLang="en-US" sz="1200" b="1">
                <a:ea typeface="한컴산뜻돋움"/>
              </a:rPr>
              <a:t>	</a:t>
            </a:r>
            <a:r>
              <a:rPr lang="ko-KR" altLang="en-US" sz="1200" b="1">
                <a:latin typeface="한컴산뜻돋움"/>
                <a:ea typeface="한컴산뜻돋움"/>
              </a:rPr>
              <a:t>}</a:t>
            </a:r>
          </a:p>
          <a:p>
            <a:pPr>
              <a:defRPr/>
            </a:pPr>
            <a:r>
              <a:rPr lang="ko-KR" altLang="en-US" sz="1200" b="1">
                <a:ea typeface="한컴산뜻돋움"/>
              </a:rPr>
              <a:t>	</a:t>
            </a:r>
            <a:endParaRPr lang="ko-KR" altLang="en-US" sz="1200" b="1">
              <a:latin typeface="한컴산뜻돋움"/>
              <a:ea typeface="한컴산뜻돋움"/>
            </a:endParaRPr>
          </a:p>
          <a:p>
            <a:pPr>
              <a:defRPr/>
            </a:pPr>
            <a:r>
              <a:rPr lang="ko-KR" altLang="en-US" sz="1200" b="1">
                <a:ea typeface="한컴산뜻돋움"/>
              </a:rPr>
              <a:t>	</a:t>
            </a:r>
            <a:r>
              <a:rPr lang="ko-KR" altLang="en-US" sz="1200" b="1">
                <a:latin typeface="한컴산뜻돋움"/>
                <a:ea typeface="한컴산뜻돋움"/>
              </a:rPr>
              <a:t>private List&lt;String&gt; </a:t>
            </a:r>
            <a:r>
              <a:rPr lang="ko-KR" altLang="en-US" sz="1200" b="1">
                <a:solidFill>
                  <a:srgbClr val="FF0000"/>
                </a:solidFill>
                <a:latin typeface="한컴산뜻돋움"/>
                <a:ea typeface="한컴산뜻돋움"/>
              </a:rPr>
              <a:t>fileProcess</a:t>
            </a:r>
            <a:r>
              <a:rPr lang="ko-KR" altLang="en-US" sz="1200" b="1">
                <a:latin typeface="한컴산뜻돋움"/>
                <a:ea typeface="한컴산뜻돋움"/>
              </a:rPr>
              <a:t>(MultipartHttpServletRequest multipartRequest) throws Exception{</a:t>
            </a:r>
          </a:p>
          <a:p>
            <a:pPr>
              <a:defRPr/>
            </a:pPr>
            <a:r>
              <a:rPr lang="ko-KR" altLang="en-US" sz="1200" b="1">
                <a:ea typeface="한컴산뜻돋움"/>
              </a:rPr>
              <a:t>		</a:t>
            </a:r>
            <a:r>
              <a:rPr lang="ko-KR" altLang="en-US" sz="1200" b="1">
                <a:latin typeface="한컴산뜻돋움"/>
                <a:ea typeface="한컴산뜻돋움"/>
              </a:rPr>
              <a:t>List&lt;String&gt; fileList= new ArrayList&lt;String&gt;();</a:t>
            </a:r>
          </a:p>
          <a:p>
            <a:pPr>
              <a:defRPr/>
            </a:pPr>
            <a:r>
              <a:rPr lang="ko-KR" altLang="en-US" sz="1200" b="1">
                <a:ea typeface="한컴산뜻돋움"/>
              </a:rPr>
              <a:t>		</a:t>
            </a:r>
            <a:r>
              <a:rPr lang="ko-KR" altLang="en-US" sz="1200" b="1">
                <a:latin typeface="한컴산뜻돋움"/>
                <a:ea typeface="한컴산뜻돋움"/>
              </a:rPr>
              <a:t>Iterator&lt;String&gt; fileNames = multipartRequest.getFileNames();</a:t>
            </a:r>
          </a:p>
          <a:p>
            <a:pPr>
              <a:defRPr/>
            </a:pPr>
            <a:r>
              <a:rPr lang="ko-KR" altLang="en-US" sz="1200" b="1">
                <a:ea typeface="한컴산뜻돋움"/>
              </a:rPr>
              <a:t>		</a:t>
            </a:r>
            <a:r>
              <a:rPr lang="ko-KR" altLang="en-US" sz="1200" b="1">
                <a:latin typeface="한컴산뜻돋움"/>
                <a:ea typeface="한컴산뜻돋움"/>
              </a:rPr>
              <a:t>while(fileNames.hasNext()){</a:t>
            </a:r>
          </a:p>
          <a:p>
            <a:pPr>
              <a:defRPr/>
            </a:pPr>
            <a:r>
              <a:rPr lang="ko-KR" altLang="en-US" sz="1200" b="1">
                <a:ea typeface="한컴산뜻돋움"/>
              </a:rPr>
              <a:t>			</a:t>
            </a:r>
            <a:r>
              <a:rPr lang="ko-KR" altLang="en-US" sz="1200" b="1">
                <a:latin typeface="한컴산뜻돋움"/>
                <a:ea typeface="한컴산뜻돋움"/>
              </a:rPr>
              <a:t>String fileName = fileNames.next();</a:t>
            </a:r>
          </a:p>
          <a:p>
            <a:pPr>
              <a:defRPr/>
            </a:pPr>
            <a:r>
              <a:rPr lang="ko-KR" altLang="en-US" sz="1200" b="1">
                <a:ea typeface="한컴산뜻돋움"/>
              </a:rPr>
              <a:t>			</a:t>
            </a:r>
            <a:r>
              <a:rPr lang="ko-KR" altLang="en-US" sz="1200" b="1">
                <a:latin typeface="한컴산뜻돋움"/>
                <a:ea typeface="한컴산뜻돋움"/>
              </a:rPr>
              <a:t>MultipartFile mFile = multipartRequest.getFile(fileName);</a:t>
            </a:r>
          </a:p>
          <a:p>
            <a:pPr>
              <a:defRPr/>
            </a:pPr>
            <a:r>
              <a:rPr lang="ko-KR" altLang="en-US" sz="1200" b="1">
                <a:ea typeface="한컴산뜻돋움"/>
              </a:rPr>
              <a:t>			</a:t>
            </a:r>
            <a:r>
              <a:rPr lang="ko-KR" altLang="en-US" sz="1200" b="1">
                <a:latin typeface="한컴산뜻돋움"/>
                <a:ea typeface="한컴산뜻돋움"/>
              </a:rPr>
              <a:t>String originalFileName=mFile.getOriginalFilename();</a:t>
            </a:r>
          </a:p>
          <a:p>
            <a:pPr>
              <a:defRPr/>
            </a:pPr>
            <a:r>
              <a:rPr lang="ko-KR" altLang="en-US" sz="1200" b="1">
                <a:ea typeface="한컴산뜻돋움"/>
              </a:rPr>
              <a:t>			</a:t>
            </a:r>
            <a:r>
              <a:rPr lang="ko-KR" altLang="en-US" sz="1200" b="1">
                <a:latin typeface="한컴산뜻돋움"/>
                <a:ea typeface="한컴산뜻돋움"/>
              </a:rPr>
              <a:t>fileList.add(originalFileName);</a:t>
            </a:r>
          </a:p>
          <a:p>
            <a:pPr>
              <a:defRPr/>
            </a:pPr>
            <a:r>
              <a:rPr lang="ko-KR" altLang="en-US" sz="1200" b="1">
                <a:ea typeface="한컴산뜻돋움"/>
              </a:rPr>
              <a:t>			</a:t>
            </a:r>
            <a:r>
              <a:rPr lang="ko-KR" altLang="en-US" sz="1200" b="1">
                <a:latin typeface="한컴산뜻돋움"/>
                <a:ea typeface="한컴산뜻돋움"/>
              </a:rPr>
              <a:t>File file = new File(CURR_IMAGE_REPO_PATH +"\\"+ fileName);</a:t>
            </a:r>
          </a:p>
          <a:p>
            <a:pPr>
              <a:defRPr/>
            </a:pPr>
            <a:r>
              <a:rPr lang="ko-KR" altLang="en-US" sz="1200" b="1">
                <a:ea typeface="한컴산뜻돋움"/>
              </a:rPr>
              <a:t>			</a:t>
            </a:r>
            <a:r>
              <a:rPr lang="ko-KR" altLang="en-US" sz="1200" b="1">
                <a:latin typeface="한컴산뜻돋움"/>
                <a:ea typeface="한컴산뜻돋움"/>
              </a:rPr>
              <a:t>if(mFile.getSize()!=0){ //File Null Check</a:t>
            </a:r>
          </a:p>
          <a:p>
            <a:pPr>
              <a:defRPr/>
            </a:pPr>
            <a:r>
              <a:rPr lang="ko-KR" altLang="en-US" sz="1200" b="1">
                <a:ea typeface="한컴산뜻돋움"/>
              </a:rPr>
              <a:t>			</a:t>
            </a:r>
            <a:r>
              <a:rPr lang="ko-KR" altLang="en-US" sz="1200" b="1">
                <a:latin typeface="한컴산뜻돋움"/>
                <a:ea typeface="한컴산뜻돋움"/>
              </a:rPr>
              <a:t>  if(! file.exists()){ //경로상에 파일이 존재하지 않을 경우</a:t>
            </a:r>
          </a:p>
          <a:p>
            <a:pPr>
              <a:defRPr/>
            </a:pPr>
            <a:r>
              <a:rPr lang="ko-KR" altLang="en-US" sz="1200" b="1">
                <a:ea typeface="한컴산뜻돋움"/>
              </a:rPr>
              <a:t>			</a:t>
            </a:r>
            <a:r>
              <a:rPr lang="ko-KR" altLang="en-US" sz="1200" b="1">
                <a:latin typeface="한컴산뜻돋움"/>
                <a:ea typeface="한컴산뜻돋움"/>
              </a:rPr>
              <a:t>     if(file.getParentFile().mkdirs()){ //경로에 해당하는 디렉토리들을 생성</a:t>
            </a:r>
          </a:p>
          <a:p>
            <a:pPr>
              <a:defRPr/>
            </a:pPr>
            <a:r>
              <a:rPr lang="ko-KR" altLang="en-US" sz="1200" b="1">
                <a:ea typeface="한컴산뜻돋움"/>
              </a:rPr>
              <a:t>				</a:t>
            </a:r>
            <a:r>
              <a:rPr lang="ko-KR" altLang="en-US" sz="1200" b="1">
                <a:latin typeface="한컴산뜻돋움"/>
                <a:ea typeface="한컴산뜻돋움"/>
              </a:rPr>
              <a:t>file.createNewFile(); //이후 파일 생성</a:t>
            </a:r>
          </a:p>
          <a:p>
            <a:pPr>
              <a:defRPr/>
            </a:pPr>
            <a:r>
              <a:rPr lang="ko-KR" altLang="en-US" sz="1200" b="1">
                <a:ea typeface="한컴산뜻돋움"/>
              </a:rPr>
              <a:t>					</a:t>
            </a:r>
            <a:r>
              <a:rPr lang="ko-KR" altLang="en-US" sz="1200" b="1">
                <a:latin typeface="한컴산뜻돋움"/>
                <a:ea typeface="한컴산뜻돋움"/>
              </a:rPr>
              <a:t>}</a:t>
            </a:r>
          </a:p>
          <a:p>
            <a:pPr>
              <a:defRPr/>
            </a:pPr>
            <a:r>
              <a:rPr lang="ko-KR" altLang="en-US" sz="1200" b="1">
                <a:ea typeface="한컴산뜻돋움"/>
              </a:rPr>
              <a:t>				</a:t>
            </a:r>
            <a:r>
              <a:rPr lang="ko-KR" altLang="en-US" sz="1200" b="1">
                <a:latin typeface="한컴산뜻돋움"/>
                <a:ea typeface="한컴산뜻돋움"/>
              </a:rPr>
              <a:t>}</a:t>
            </a:r>
          </a:p>
          <a:p>
            <a:pPr>
              <a:defRPr/>
            </a:pPr>
            <a:r>
              <a:rPr lang="ko-KR" altLang="en-US" sz="1200" b="1">
                <a:ea typeface="한컴산뜻돋움"/>
              </a:rPr>
              <a:t>				</a:t>
            </a:r>
            <a:r>
              <a:rPr lang="ko-KR" altLang="en-US" sz="1200" b="1">
                <a:latin typeface="한컴산뜻돋움"/>
                <a:ea typeface="한컴산뜻돋움"/>
              </a:rPr>
              <a:t>mFile.transferTo(new File(CURR_IMAGE_REPO_PATH +"\\"+ originalFileName)); </a:t>
            </a:r>
          </a:p>
          <a:p>
            <a:pPr>
              <a:defRPr/>
            </a:pPr>
            <a:r>
              <a:rPr lang="en-US" altLang="ko-KR" sz="1200" b="1">
                <a:latin typeface="한컴산뜻돋움"/>
                <a:ea typeface="한컴산뜻돋움"/>
              </a:rPr>
              <a:t>                                                 </a:t>
            </a:r>
            <a:r>
              <a:rPr lang="ko-KR" altLang="en-US" sz="1200" b="1">
                <a:solidFill>
                  <a:srgbClr val="800080"/>
                </a:solidFill>
                <a:latin typeface="한컴산뜻돋움"/>
                <a:ea typeface="한컴산뜻돋움"/>
              </a:rPr>
              <a:t>//임시로 저장된 multipartFile을 실제 파일로 전송</a:t>
            </a:r>
            <a:endParaRPr lang="ko-KR" altLang="en-US" sz="1200" b="1">
              <a:latin typeface="한컴산뜻돋움"/>
              <a:ea typeface="한컴산뜻돋움"/>
            </a:endParaRPr>
          </a:p>
          <a:p>
            <a:pPr>
              <a:defRPr/>
            </a:pPr>
            <a:r>
              <a:rPr lang="ko-KR" altLang="en-US" sz="1200" b="1">
                <a:ea typeface="한컴산뜻돋움"/>
              </a:rPr>
              <a:t>			</a:t>
            </a:r>
            <a:r>
              <a:rPr lang="ko-KR" altLang="en-US" sz="1200" b="1">
                <a:latin typeface="한컴산뜻돋움"/>
                <a:ea typeface="한컴산뜻돋움"/>
              </a:rPr>
              <a:t>}</a:t>
            </a:r>
          </a:p>
          <a:p>
            <a:pPr>
              <a:defRPr/>
            </a:pPr>
            <a:r>
              <a:rPr lang="ko-KR" altLang="en-US" sz="1200" b="1">
                <a:ea typeface="한컴산뜻돋움"/>
              </a:rPr>
              <a:t>		</a:t>
            </a:r>
            <a:r>
              <a:rPr lang="ko-KR" altLang="en-US" sz="1200" b="1">
                <a:latin typeface="한컴산뜻돋움"/>
                <a:ea typeface="한컴산뜻돋움"/>
              </a:rPr>
              <a:t>}</a:t>
            </a:r>
          </a:p>
          <a:p>
            <a:pPr>
              <a:defRPr/>
            </a:pPr>
            <a:r>
              <a:rPr lang="ko-KR" altLang="en-US" sz="1200" b="1">
                <a:ea typeface="한컴산뜻돋움"/>
              </a:rPr>
              <a:t>		</a:t>
            </a:r>
            <a:r>
              <a:rPr lang="ko-KR" altLang="en-US" sz="1200" b="1">
                <a:latin typeface="한컴산뜻돋움"/>
                <a:ea typeface="한컴산뜻돋움"/>
              </a:rPr>
              <a:t>return fileList;</a:t>
            </a:r>
          </a:p>
          <a:p>
            <a:pPr>
              <a:defRPr/>
            </a:pPr>
            <a:r>
              <a:rPr lang="ko-KR" altLang="en-US" sz="1200" b="1">
                <a:ea typeface="한컴산뜻돋움"/>
              </a:rPr>
              <a:t>	</a:t>
            </a:r>
            <a:r>
              <a:rPr lang="ko-KR" altLang="en-US" sz="1200" b="1">
                <a:latin typeface="한컴산뜻돋움"/>
                <a:ea typeface="한컴산뜻돋움"/>
              </a:rPr>
              <a:t>}</a:t>
            </a:r>
          </a:p>
          <a:p>
            <a:pPr>
              <a:defRPr/>
            </a:pPr>
            <a:r>
              <a:rPr lang="ko-KR" altLang="en-US" sz="1200" b="1">
                <a:latin typeface="한컴산뜻돋움"/>
                <a:ea typeface="한컴산뜻돋움"/>
              </a:rPr>
              <a:t>}</a:t>
            </a:r>
          </a:p>
        </p:txBody>
      </p:sp>
      <p:sp>
        <p:nvSpPr>
          <p:cNvPr id="5125" name="오른쪽 대괄호 6158"/>
          <p:cNvSpPr/>
          <p:nvPr/>
        </p:nvSpPr>
        <p:spPr>
          <a:xfrm>
            <a:off x="7730079" y="2181711"/>
            <a:ext cx="355023" cy="3580614"/>
          </a:xfrm>
          <a:prstGeom prst="rightBracket">
            <a:avLst>
              <a:gd name="adj" fmla="val 8333"/>
            </a:avLst>
          </a:prstGeom>
          <a:noFill/>
          <a:ln w="25400" cap="flat" cmpd="sng" algn="ctr">
            <a:solidFill>
              <a:srgbClr val="FF6600">
                <a:alpha val="100000"/>
              </a:srgbClr>
            </a:solidFill>
            <a:prstDash val="solid"/>
            <a:miter/>
          </a:ln>
        </p:spPr>
        <p:txBody>
          <a:bodyPr anchor="ctr"/>
          <a:lstStyle/>
          <a:p>
            <a:pPr marL="0" indent="0" algn="ctr" defTabSz="457200" rtl="0" eaLnBrk="1" latinLnBrk="0"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Calibri"/>
              <a:ea typeface="맑은 고딕"/>
              <a:cs typeface="맑은 고딕"/>
            </a:endParaRPr>
          </a:p>
        </p:txBody>
      </p:sp>
      <p:grpSp>
        <p:nvGrpSpPr>
          <p:cNvPr id="5128" name="그룹 5127"/>
          <p:cNvGrpSpPr/>
          <p:nvPr/>
        </p:nvGrpSpPr>
        <p:grpSpPr>
          <a:xfrm>
            <a:off x="7688332" y="555970"/>
            <a:ext cx="465896" cy="1072504"/>
            <a:chOff x="7688332" y="555970"/>
            <a:chExt cx="465896" cy="1072504"/>
          </a:xfrm>
        </p:grpSpPr>
        <p:sp>
          <p:nvSpPr>
            <p:cNvPr id="5126" name="오른쪽 대괄호 6158"/>
            <p:cNvSpPr/>
            <p:nvPr/>
          </p:nvSpPr>
          <p:spPr>
            <a:xfrm>
              <a:off x="7758239" y="646529"/>
              <a:ext cx="355023" cy="981945"/>
            </a:xfrm>
            <a:prstGeom prst="rightBracket">
              <a:avLst>
                <a:gd name="adj" fmla="val 8333"/>
              </a:avLst>
            </a:prstGeom>
            <a:noFill/>
            <a:ln w="25400" cap="flat" cmpd="sng" algn="ctr">
              <a:solidFill>
                <a:srgbClr val="FF6600">
                  <a:alpha val="100000"/>
                </a:srgbClr>
              </a:solidFill>
              <a:prstDash val="solid"/>
              <a:miter/>
            </a:ln>
          </p:spPr>
          <p:txBody>
            <a:bodyPr anchor="ctr"/>
            <a:lstStyle/>
            <a:p>
              <a:pPr marL="0" indent="0" algn="ctr" defTabSz="457200" rtl="0" eaLnBrk="1" latinLnBrk="0"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Calibri"/>
                <a:ea typeface="맑은 고딕"/>
                <a:cs typeface="맑은 고딕"/>
              </a:endParaRPr>
            </a:p>
          </p:txBody>
        </p:sp>
        <p:sp>
          <p:nvSpPr>
            <p:cNvPr id="5127" name="순서도: 처리 5126"/>
            <p:cNvSpPr/>
            <p:nvPr/>
          </p:nvSpPr>
          <p:spPr>
            <a:xfrm>
              <a:off x="7688332" y="555970"/>
              <a:ext cx="465896" cy="186358"/>
            </a:xfrm>
            <a:prstGeom prst="flowChartProcess">
              <a:avLst/>
            </a:prstGeom>
            <a:ln>
              <a:noFill/>
            </a:ln>
          </p:spPr>
          <p:style>
            <a:lnRef idx="2">
              <a:schemeClr val="accent3"/>
            </a:lnRef>
            <a:fillRef idx="1">
              <a:schemeClr val="lt1"/>
            </a:fillRef>
            <a:effectRef idx="2">
              <a:schemeClr val="accent3"/>
            </a:effectRef>
            <a:fontRef idx="minor">
              <a:schemeClr val="dk1"/>
            </a:fontRef>
          </p:style>
          <p:txBody>
            <a:bodyPr anchor="ctr"/>
            <a:lstStyle/>
            <a:p>
              <a:pPr algn="ctr">
                <a:defRPr/>
              </a:pPr>
              <a:endParaRPr lang="ko-KR" altLang="en-US"/>
            </a:p>
          </p:txBody>
        </p:sp>
      </p:grpSp>
      <p:sp>
        <p:nvSpPr>
          <p:cNvPr id="5129" name="직사각형 7175"/>
          <p:cNvSpPr txBox="1"/>
          <p:nvPr/>
        </p:nvSpPr>
        <p:spPr>
          <a:xfrm>
            <a:off x="8134020" y="3156585"/>
            <a:ext cx="869546" cy="272415"/>
          </a:xfrm>
          <a:prstGeom prst="rect">
            <a:avLst/>
          </a:prstGeom>
          <a:ln w="12700" cap="flat" cmpd="sng">
            <a:solidFill>
              <a:srgbClr val="4472C4">
                <a:alpha val="100000"/>
              </a:srgbClr>
            </a:solidFill>
            <a:prstDash val="solid"/>
            <a:round/>
          </a:ln>
        </p:spPr>
        <p:txBody>
          <a:bodyPr wrap="square">
            <a:spAutoFit/>
          </a:bodyPr>
          <a:lstStyle/>
          <a:p>
            <a:pPr marL="0" indent="0" algn="ctr" defTabSz="457200" rtl="0" eaLnBrk="1" latinLnBrk="0" hangingPunct="1">
              <a:lnSpc>
                <a:spcPct val="100000"/>
              </a:lnSpc>
              <a:spcBef>
                <a:spcPct val="0"/>
              </a:spcBef>
              <a:spcAft>
                <a:spcPts val="0"/>
              </a:spcAft>
              <a:buNone/>
              <a:defRPr/>
            </a:pPr>
            <a:r>
              <a:rPr kumimoji="0" lang="ko-KR" altLang="en-US" sz="1200" b="0" i="0" u="none" strike="noStrike" kern="1200" cap="none" spc="0" normalizeH="0" baseline="0">
                <a:solidFill>
                  <a:srgbClr val="000000"/>
                </a:solidFill>
                <a:latin typeface="Calibri"/>
                <a:ea typeface="맑은 고딕"/>
                <a:cs typeface="맑은 고딕"/>
              </a:rPr>
              <a:t>첨부파일</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28.1 </a:t>
            </a:r>
            <a:r>
              <a:rPr lang="ko-KR" altLang="en-US" sz="2800">
                <a:solidFill>
                  <a:schemeClr val="bg1">
                    <a:lumMod val="65000"/>
                  </a:schemeClr>
                </a:solidFill>
              </a:rPr>
              <a:t>다중 파일 업로드하기</a:t>
            </a:r>
            <a:endParaRPr lang="ko-KR" altLang="en-US" sz="2800" spc="-89">
              <a:solidFill>
                <a:srgbClr val="281F3D"/>
              </a:solidFill>
            </a:endParaRPr>
          </a:p>
        </p:txBody>
      </p:sp>
      <p:sp>
        <p:nvSpPr>
          <p:cNvPr id="3" name="TextBox 2"/>
          <p:cNvSpPr txBox="1"/>
          <p:nvPr/>
        </p:nvSpPr>
        <p:spPr>
          <a:xfrm>
            <a:off x="586408" y="1510748"/>
            <a:ext cx="7295321" cy="276999"/>
          </a:xfrm>
          <a:prstGeom prst="rect">
            <a:avLst/>
          </a:prstGeom>
          <a:noFill/>
        </p:spPr>
        <p:txBody>
          <a:bodyPr wrap="square">
            <a:spAutoFit/>
          </a:bodyPr>
          <a:lstStyle/>
          <a:p>
            <a:pPr lvl="0"/>
            <a:r>
              <a:rPr lang="en-US" altLang="ko-KR" sz="1200" b="1">
                <a:latin typeface="+mj-ea"/>
                <a:ea typeface="+mj-ea"/>
              </a:rPr>
              <a:t>7. </a:t>
            </a:r>
            <a:r>
              <a:rPr lang="ko-KR" altLang="en-US" sz="1200">
                <a:latin typeface="+mj-ea"/>
                <a:ea typeface="+mj-ea"/>
              </a:rPr>
              <a:t>파일 업로드창과 업로드한 파일을 표시해 주는 결과창을 나타낼 </a:t>
            </a:r>
            <a:r>
              <a:rPr lang="en-US" altLang="ko-KR" sz="1200">
                <a:latin typeface="+mj-ea"/>
                <a:ea typeface="+mj-ea"/>
              </a:rPr>
              <a:t>JSP </a:t>
            </a:r>
            <a:r>
              <a:rPr lang="ko-KR" altLang="en-US" sz="1200">
                <a:latin typeface="+mj-ea"/>
                <a:ea typeface="+mj-ea"/>
              </a:rPr>
              <a:t>파일을 다음과 같이 준비합니다</a:t>
            </a:r>
            <a:r>
              <a:rPr lang="en-US" altLang="ko-KR" sz="1200">
                <a:latin typeface="+mj-ea"/>
                <a:ea typeface="+mj-ea"/>
              </a:rPr>
              <a:t>.</a:t>
            </a:r>
            <a:endParaRPr lang="ko-KR" altLang="en-US" sz="1200">
              <a:latin typeface="+mj-ea"/>
              <a:ea typeface="+mj-ea"/>
            </a:endParaRPr>
          </a:p>
        </p:txBody>
      </p:sp>
      <p:pic>
        <p:nvPicPr>
          <p:cNvPr id="2050" name="Picture 2"/>
          <p:cNvPicPr>
            <a:picLocks noChangeAspect="1" noChangeArrowheads="1"/>
          </p:cNvPicPr>
          <p:nvPr/>
        </p:nvPicPr>
        <p:blipFill rotWithShape="1">
          <a:blip r:embed="rId2">
            <a:alphaModFix/>
            <a:lum/>
          </a:blip>
          <a:srcRect/>
          <a:stretch>
            <a:fillRect/>
          </a:stretch>
        </p:blipFill>
        <p:spPr>
          <a:xfrm>
            <a:off x="3165199" y="1787747"/>
            <a:ext cx="1704975" cy="1714500"/>
          </a:xfrm>
          <a:prstGeom prst="rect">
            <a:avLst/>
          </a:prstGeom>
          <a:noFill/>
          <a:ln w="9525">
            <a:solidFill>
              <a:schemeClr val="tx1"/>
            </a:solidFill>
            <a:miter/>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28.1 </a:t>
            </a:r>
            <a:r>
              <a:rPr lang="ko-KR" altLang="en-US" sz="2800">
                <a:solidFill>
                  <a:schemeClr val="bg1">
                    <a:lumMod val="65000"/>
                  </a:schemeClr>
                </a:solidFill>
              </a:rPr>
              <a:t>다중 파일 업로드하기</a:t>
            </a:r>
            <a:endParaRPr lang="ko-KR" altLang="en-US" sz="2800" spc="-89">
              <a:solidFill>
                <a:srgbClr val="281F3D"/>
              </a:solidFill>
            </a:endParaRPr>
          </a:p>
        </p:txBody>
      </p:sp>
      <p:sp>
        <p:nvSpPr>
          <p:cNvPr id="3" name="TextBox 2"/>
          <p:cNvSpPr txBox="1"/>
          <p:nvPr/>
        </p:nvSpPr>
        <p:spPr>
          <a:xfrm>
            <a:off x="586409" y="1243687"/>
            <a:ext cx="7195930" cy="276999"/>
          </a:xfrm>
          <a:prstGeom prst="rect">
            <a:avLst/>
          </a:prstGeom>
          <a:noFill/>
        </p:spPr>
        <p:txBody>
          <a:bodyPr wrap="square">
            <a:spAutoFit/>
          </a:bodyPr>
          <a:lstStyle/>
          <a:p>
            <a:pPr lvl="0">
              <a:defRPr/>
            </a:pPr>
            <a:r>
              <a:rPr lang="en-US" altLang="ko-KR" sz="1200" b="1">
                <a:latin typeface="+mj-ea"/>
                <a:ea typeface="+mj-ea"/>
              </a:rPr>
              <a:t>8.</a:t>
            </a:r>
            <a:r>
              <a:rPr lang="ko-KR" altLang="en-US" sz="1200">
                <a:latin typeface="+mj-ea"/>
                <a:ea typeface="+mj-ea"/>
              </a:rPr>
              <a:t>파일 업로드창인 </a:t>
            </a:r>
            <a:r>
              <a:rPr lang="en-US" altLang="ko-KR" sz="1200">
                <a:latin typeface="+mj-ea"/>
                <a:ea typeface="+mj-ea"/>
              </a:rPr>
              <a:t>uploadForm.jsp</a:t>
            </a:r>
            <a:r>
              <a:rPr lang="ko-KR" altLang="en-US" sz="1200">
                <a:latin typeface="+mj-ea"/>
                <a:ea typeface="+mj-ea"/>
              </a:rPr>
              <a:t>를 다음과 같이 작성합니다</a:t>
            </a:r>
            <a:r>
              <a:rPr lang="en-US" altLang="ko-KR" sz="1200">
                <a:latin typeface="+mj-ea"/>
                <a:ea typeface="+mj-ea"/>
              </a:rPr>
              <a:t>.</a:t>
            </a:r>
            <a:endParaRPr lang="ko-KR" altLang="en-US" sz="1200">
              <a:latin typeface="+mj-ea"/>
              <a:ea typeface="+mj-ea"/>
            </a:endParaRPr>
          </a:p>
        </p:txBody>
      </p:sp>
      <p:grpSp>
        <p:nvGrpSpPr>
          <p:cNvPr id="4" name="그룹 3"/>
          <p:cNvGrpSpPr/>
          <p:nvPr/>
        </p:nvGrpSpPr>
        <p:grpSpPr>
          <a:xfrm>
            <a:off x="2500660" y="1570381"/>
            <a:ext cx="4664136" cy="5117245"/>
            <a:chOff x="442913" y="933450"/>
            <a:chExt cx="8258175" cy="8982075"/>
          </a:xfrm>
        </p:grpSpPr>
        <p:pic>
          <p:nvPicPr>
            <p:cNvPr id="9218" name="Picture 2"/>
            <p:cNvPicPr>
              <a:picLocks noChangeAspect="1" noChangeArrowheads="1"/>
            </p:cNvPicPr>
            <p:nvPr/>
          </p:nvPicPr>
          <p:blipFill rotWithShape="1">
            <a:blip r:embed="rId2">
              <a:alphaModFix/>
              <a:lum/>
            </a:blip>
            <a:srcRect/>
            <a:stretch>
              <a:fillRect/>
            </a:stretch>
          </p:blipFill>
          <p:spPr>
            <a:xfrm>
              <a:off x="442913" y="933450"/>
              <a:ext cx="8258175" cy="4991100"/>
            </a:xfrm>
            <a:prstGeom prst="rect">
              <a:avLst/>
            </a:prstGeom>
            <a:noFill/>
            <a:ln>
              <a:noFill/>
            </a:ln>
          </p:spPr>
        </p:pic>
        <p:pic>
          <p:nvPicPr>
            <p:cNvPr id="9219" name="Picture 3"/>
            <p:cNvPicPr>
              <a:picLocks noChangeAspect="1" noChangeArrowheads="1"/>
            </p:cNvPicPr>
            <p:nvPr/>
          </p:nvPicPr>
          <p:blipFill rotWithShape="1">
            <a:blip r:embed="rId3">
              <a:alphaModFix/>
              <a:lum/>
            </a:blip>
            <a:srcRect/>
            <a:stretch>
              <a:fillRect/>
            </a:stretch>
          </p:blipFill>
          <p:spPr>
            <a:xfrm>
              <a:off x="442913" y="5924550"/>
              <a:ext cx="8248650" cy="3990975"/>
            </a:xfrm>
            <a:prstGeom prst="rect">
              <a:avLst/>
            </a:prstGeom>
            <a:noFill/>
            <a:ln>
              <a:noFill/>
            </a:ln>
          </p:spPr>
        </p:pic>
      </p:grpSp>
      <p:grpSp>
        <p:nvGrpSpPr>
          <p:cNvPr id="9220" name="그룹 6165"/>
          <p:cNvGrpSpPr/>
          <p:nvPr/>
        </p:nvGrpSpPr>
        <p:grpSpPr>
          <a:xfrm>
            <a:off x="112262" y="2581275"/>
            <a:ext cx="2191993" cy="2104197"/>
            <a:chOff x="2578669" y="2199447"/>
            <a:chExt cx="3058769" cy="3333750"/>
          </a:xfrm>
        </p:grpSpPr>
        <p:pic>
          <p:nvPicPr>
            <p:cNvPr id="9221" name="그림 5"/>
            <p:cNvPicPr/>
            <p:nvPr/>
          </p:nvPicPr>
          <p:blipFill rotWithShape="1">
            <a:blip r:embed="rId4">
              <a:alphaModFix/>
              <a:lum/>
            </a:blip>
            <a:stretch>
              <a:fillRect/>
            </a:stretch>
          </p:blipFill>
          <p:spPr>
            <a:xfrm>
              <a:off x="2608488" y="2199447"/>
              <a:ext cx="3028950" cy="3333750"/>
            </a:xfrm>
            <a:prstGeom prst="rect">
              <a:avLst/>
            </a:prstGeom>
            <a:ln>
              <a:solidFill>
                <a:schemeClr val="tx1"/>
              </a:solidFill>
            </a:ln>
          </p:spPr>
        </p:pic>
        <p:sp>
          <p:nvSpPr>
            <p:cNvPr id="9222" name="직사각형 3"/>
            <p:cNvSpPr/>
            <p:nvPr/>
          </p:nvSpPr>
          <p:spPr>
            <a:xfrm>
              <a:off x="2608488" y="4152991"/>
              <a:ext cx="759102" cy="23853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223" name="직사각형 7"/>
            <p:cNvSpPr/>
            <p:nvPr/>
          </p:nvSpPr>
          <p:spPr>
            <a:xfrm>
              <a:off x="2578669" y="5294658"/>
              <a:ext cx="601853" cy="23853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9224" name="자유형 9223"/>
          <p:cNvSpPr/>
          <p:nvPr/>
        </p:nvSpPr>
        <p:spPr>
          <a:xfrm>
            <a:off x="439230" y="4698161"/>
            <a:ext cx="4008015" cy="1684183"/>
          </a:xfrm>
          <a:custGeom>
            <a:avLst/>
            <a:gdLst>
              <a:gd name="connsiteX0" fmla="*/ 4008944 w 4008015"/>
              <a:gd name="connsiteY0" fmla="*/ 1388509 h 1684183"/>
              <a:gd name="connsiteX1" fmla="*/ 3656520 w 4008015"/>
              <a:gd name="connsiteY1" fmla="*/ 1683784 h 1684183"/>
              <a:gd name="connsiteX2" fmla="*/ 1199069 w 4008015"/>
              <a:gd name="connsiteY2" fmla="*/ 1359934 h 1684183"/>
              <a:gd name="connsiteX3" fmla="*/ -1080 w 4008015"/>
              <a:gd name="connsiteY3" fmla="*/ -2140 h 1684183"/>
            </a:gdLst>
            <a:ahLst/>
            <a:cxnLst>
              <a:cxn ang="0">
                <a:pos x="connsiteX0" y="connsiteY0"/>
              </a:cxn>
              <a:cxn ang="0">
                <a:pos x="connsiteX1" y="connsiteY1"/>
              </a:cxn>
              <a:cxn ang="0">
                <a:pos x="connsiteX2" y="connsiteY2"/>
              </a:cxn>
              <a:cxn ang="0">
                <a:pos x="connsiteX3" y="connsiteY3"/>
              </a:cxn>
            </a:cxnLst>
            <a:rect l="l" t="t" r="r" b="b"/>
            <a:pathLst>
              <a:path w="4008015" h="1684183">
                <a:moveTo>
                  <a:pt x="4008944" y="1388509"/>
                </a:moveTo>
                <a:cubicBezTo>
                  <a:pt x="3950206" y="1437722"/>
                  <a:pt x="4124832" y="1688547"/>
                  <a:pt x="3656520" y="1683784"/>
                </a:cubicBezTo>
                <a:cubicBezTo>
                  <a:pt x="3188207" y="1679022"/>
                  <a:pt x="1808669" y="1640921"/>
                  <a:pt x="1199069" y="1359934"/>
                </a:cubicBezTo>
                <a:cubicBezTo>
                  <a:pt x="589469" y="1078946"/>
                  <a:pt x="198944" y="224872"/>
                  <a:pt x="-1080" y="-2140"/>
                </a:cubicBezTo>
              </a:path>
            </a:pathLst>
          </a:cu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sp>
        <p:nvSpPr>
          <p:cNvPr id="9225" name="자유형 9224"/>
          <p:cNvSpPr/>
          <p:nvPr/>
        </p:nvSpPr>
        <p:spPr>
          <a:xfrm>
            <a:off x="668144" y="3916765"/>
            <a:ext cx="3827647" cy="2140539"/>
          </a:xfrm>
          <a:custGeom>
            <a:avLst/>
            <a:gdLst>
              <a:gd name="connsiteX0" fmla="*/ 3827655 w 3827647"/>
              <a:gd name="connsiteY0" fmla="*/ 1626981 h 2140539"/>
              <a:gd name="connsiteX1" fmla="*/ 3808605 w 3827647"/>
              <a:gd name="connsiteY1" fmla="*/ 1760331 h 2140539"/>
              <a:gd name="connsiteX2" fmla="*/ 3675255 w 3827647"/>
              <a:gd name="connsiteY2" fmla="*/ 1865105 h 2140539"/>
              <a:gd name="connsiteX3" fmla="*/ 3065655 w 3827647"/>
              <a:gd name="connsiteY3" fmla="*/ 1988930 h 2140539"/>
              <a:gd name="connsiteX4" fmla="*/ 2036955 w 3827647"/>
              <a:gd name="connsiteY4" fmla="*/ 1988930 h 2140539"/>
              <a:gd name="connsiteX5" fmla="*/ -1394 w 3827647"/>
              <a:gd name="connsiteY5" fmla="*/ -1793 h 214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7647" h="2140539">
                <a:moveTo>
                  <a:pt x="3827655" y="1626981"/>
                </a:moveTo>
                <a:cubicBezTo>
                  <a:pt x="3824480" y="1649205"/>
                  <a:pt x="3834005" y="1720643"/>
                  <a:pt x="3808605" y="1760331"/>
                </a:cubicBezTo>
                <a:cubicBezTo>
                  <a:pt x="3783205" y="1800018"/>
                  <a:pt x="3799080" y="1827005"/>
                  <a:pt x="3675255" y="1865105"/>
                </a:cubicBezTo>
                <a:cubicBezTo>
                  <a:pt x="3551430" y="1903205"/>
                  <a:pt x="3338705" y="1968292"/>
                  <a:pt x="3065655" y="1988930"/>
                </a:cubicBezTo>
                <a:cubicBezTo>
                  <a:pt x="2792605" y="2009568"/>
                  <a:pt x="2548130" y="2320718"/>
                  <a:pt x="2036955" y="1988930"/>
                </a:cubicBezTo>
                <a:cubicBezTo>
                  <a:pt x="1525780" y="1657143"/>
                  <a:pt x="338330" y="329993"/>
                  <a:pt x="-1394" y="-1793"/>
                </a:cubicBezTo>
              </a:path>
            </a:pathLst>
          </a:cu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p>
        </p:txBody>
      </p:sp>
      <p:cxnSp>
        <p:nvCxnSpPr>
          <p:cNvPr id="9226" name="직선 연결선 9225"/>
          <p:cNvCxnSpPr/>
          <p:nvPr/>
        </p:nvCxnSpPr>
        <p:spPr>
          <a:xfrm>
            <a:off x="5757448" y="3610182"/>
            <a:ext cx="35201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직사각형 5123"/>
          <p:cNvSpPr txBox="1"/>
          <p:nvPr/>
        </p:nvSpPr>
        <p:spPr>
          <a:xfrm>
            <a:off x="0" y="-9525"/>
            <a:ext cx="9144000" cy="6665595"/>
          </a:xfrm>
          <a:prstGeom prst="rect">
            <a:avLst/>
          </a:prstGeom>
          <a:solidFill>
            <a:schemeClr val="lt1"/>
          </a:solidFill>
          <a:ln w="9525" cap="flat" cmpd="sng">
            <a:solidFill>
              <a:schemeClr val="accent1"/>
            </a:solidFill>
            <a:prstDash val="solid"/>
            <a:round/>
          </a:ln>
        </p:spPr>
        <p:txBody>
          <a:bodyPr wrap="square">
            <a:spAutoFit/>
          </a:bodyPr>
          <a:lstStyle/>
          <a:p>
            <a:pPr>
              <a:defRPr/>
            </a:pPr>
            <a:r>
              <a:rPr lang="ko-KR" altLang="en-US" sz="1200" b="1">
                <a:latin typeface="한컴산뜻돋움"/>
                <a:ea typeface="한컴산뜻돋움"/>
              </a:rPr>
              <a:t>&lt;%@ page language="java" contentType="text/html; charset=UTF-8"</a:t>
            </a:r>
          </a:p>
          <a:p>
            <a:pPr>
              <a:defRPr/>
            </a:pPr>
            <a:r>
              <a:rPr lang="ko-KR" altLang="en-US" sz="1200" b="1">
                <a:latin typeface="한컴산뜻돋움"/>
                <a:ea typeface="한컴산뜻돋움"/>
              </a:rPr>
              <a:t>    pageEncoding="UTF-8" isELIgnored="false"%&gt;</a:t>
            </a:r>
          </a:p>
          <a:p>
            <a:pPr>
              <a:defRPr/>
            </a:pPr>
            <a:r>
              <a:rPr lang="ko-KR" altLang="en-US" sz="1200" b="1">
                <a:latin typeface="한컴산뜻돋움"/>
                <a:ea typeface="한컴산뜻돋움"/>
              </a:rPr>
              <a:t>&lt;%@ taglib prefix="c" uri="http://java.sun.com/jsp/jstl/core"  %&gt;</a:t>
            </a:r>
          </a:p>
          <a:p>
            <a:pPr>
              <a:defRPr/>
            </a:pPr>
            <a:r>
              <a:rPr lang="ko-KR" altLang="en-US" sz="1200" b="1">
                <a:latin typeface="한컴산뜻돋움"/>
                <a:ea typeface="한컴산뜻돋움"/>
              </a:rPr>
              <a:t>&lt;c:set var="contextPath"  value="${pageContext.request.contextPath}"  /&gt;</a:t>
            </a:r>
          </a:p>
          <a:p>
            <a:pPr>
              <a:defRPr/>
            </a:pPr>
            <a:r>
              <a:rPr lang="ko-KR" altLang="en-US" sz="1200" b="1">
                <a:latin typeface="한컴산뜻돋움"/>
                <a:ea typeface="한컴산뜻돋움"/>
              </a:rPr>
              <a:t>&lt;%</a:t>
            </a:r>
          </a:p>
          <a:p>
            <a:pPr>
              <a:defRPr/>
            </a:pPr>
            <a:r>
              <a:rPr lang="ko-KR" altLang="en-US" sz="1200" b="1">
                <a:latin typeface="한컴산뜻돋움"/>
                <a:ea typeface="한컴산뜻돋움"/>
              </a:rPr>
              <a:t>  request.setCharacterEncoding("UTF-8");</a:t>
            </a:r>
          </a:p>
          <a:p>
            <a:pPr>
              <a:defRPr/>
            </a:pPr>
            <a:r>
              <a:rPr lang="ko-KR" altLang="en-US" sz="1200" b="1">
                <a:latin typeface="한컴산뜻돋움"/>
                <a:ea typeface="한컴산뜻돋움"/>
              </a:rPr>
              <a:t>%&gt; </a:t>
            </a:r>
          </a:p>
          <a:p>
            <a:pPr>
              <a:defRPr/>
            </a:pPr>
            <a:endParaRPr lang="ko-KR" altLang="en-US" sz="1200" b="1">
              <a:latin typeface="한컴산뜻돋움"/>
              <a:ea typeface="한컴산뜻돋움"/>
            </a:endParaRPr>
          </a:p>
          <a:p>
            <a:pPr>
              <a:defRPr/>
            </a:pPr>
            <a:r>
              <a:rPr lang="ko-KR" altLang="en-US" sz="1200" b="1">
                <a:latin typeface="한컴산뜻돋움"/>
                <a:ea typeface="한컴산뜻돋움"/>
              </a:rPr>
              <a:t>&lt;!DOCTYPE html &gt;</a:t>
            </a:r>
          </a:p>
          <a:p>
            <a:pPr>
              <a:defRPr/>
            </a:pPr>
            <a:r>
              <a:rPr lang="ko-KR" altLang="en-US" sz="1200" b="1">
                <a:latin typeface="한컴산뜻돋움"/>
                <a:ea typeface="한컴산뜻돋움"/>
              </a:rPr>
              <a:t>&lt;html&gt;</a:t>
            </a:r>
          </a:p>
          <a:p>
            <a:pPr>
              <a:defRPr/>
            </a:pPr>
            <a:r>
              <a:rPr lang="ko-KR" altLang="en-US" sz="1200" b="1">
                <a:latin typeface="한컴산뜻돋움"/>
                <a:ea typeface="한컴산뜻돋움"/>
              </a:rPr>
              <a:t>&lt;head&gt;</a:t>
            </a:r>
          </a:p>
          <a:p>
            <a:pPr>
              <a:defRPr/>
            </a:pPr>
            <a:r>
              <a:rPr lang="ko-KR" altLang="en-US" sz="1200" b="1">
                <a:latin typeface="한컴산뜻돋움"/>
                <a:ea typeface="한컴산뜻돋움"/>
              </a:rPr>
              <a:t>&lt;meta "charset=utf-8"&gt;</a:t>
            </a:r>
          </a:p>
          <a:p>
            <a:pPr>
              <a:defRPr/>
            </a:pPr>
            <a:r>
              <a:rPr lang="ko-KR" altLang="en-US" sz="1200" b="1">
                <a:latin typeface="한컴산뜻돋움"/>
                <a:ea typeface="한컴산뜻돋움"/>
              </a:rPr>
              <a:t>&lt;title&gt;파일업로드 하기&lt;/title&gt;</a:t>
            </a:r>
          </a:p>
          <a:p>
            <a:pPr>
              <a:defRPr/>
            </a:pPr>
            <a:r>
              <a:rPr lang="ko-KR" altLang="en-US" sz="1200" b="1">
                <a:latin typeface="한컴산뜻돋움"/>
                <a:ea typeface="한컴산뜻돋움"/>
              </a:rPr>
              <a:t>&lt;script src="http://code.jquery.com/jquery-latest.js"&gt;&lt;/script&gt;</a:t>
            </a:r>
          </a:p>
          <a:p>
            <a:pPr>
              <a:defRPr/>
            </a:pPr>
            <a:r>
              <a:rPr lang="ko-KR" altLang="en-US" sz="1200" b="1">
                <a:latin typeface="한컴산뜻돋움"/>
                <a:ea typeface="한컴산뜻돋움"/>
              </a:rPr>
              <a:t>&lt;script&gt;</a:t>
            </a:r>
          </a:p>
          <a:p>
            <a:pPr>
              <a:defRPr/>
            </a:pPr>
            <a:r>
              <a:rPr lang="ko-KR" altLang="en-US" sz="1200" b="1">
                <a:latin typeface="한컴산뜻돋움"/>
                <a:ea typeface="한컴산뜻돋움"/>
              </a:rPr>
              <a:t>var cnt=1;</a:t>
            </a:r>
          </a:p>
          <a:p>
            <a:pPr>
              <a:defRPr/>
            </a:pPr>
            <a:r>
              <a:rPr lang="ko-KR" altLang="en-US" sz="1200" b="1">
                <a:latin typeface="한컴산뜻돋움"/>
                <a:ea typeface="한컴산뜻돋움"/>
              </a:rPr>
              <a:t>function </a:t>
            </a:r>
            <a:r>
              <a:rPr lang="ko-KR" altLang="en-US" sz="1200" b="1">
                <a:solidFill>
                  <a:srgbClr val="0000FF"/>
                </a:solidFill>
                <a:latin typeface="한컴산뜻돋움"/>
                <a:ea typeface="한컴산뜻돋움"/>
              </a:rPr>
              <a:t>fn_addFile()</a:t>
            </a:r>
            <a:r>
              <a:rPr lang="ko-KR" altLang="en-US" sz="1200" b="1">
                <a:latin typeface="한컴산뜻돋움"/>
                <a:ea typeface="한컴산뜻돋움"/>
              </a:rPr>
              <a:t>{</a:t>
            </a:r>
          </a:p>
          <a:p>
            <a:pPr>
              <a:defRPr/>
            </a:pPr>
            <a:r>
              <a:rPr lang="ko-KR" altLang="en-US" sz="1200" b="1">
                <a:ea typeface="한컴산뜻돋움"/>
              </a:rPr>
              <a:t>	</a:t>
            </a:r>
            <a:r>
              <a:rPr lang="ko-KR" altLang="en-US" sz="1200" b="1">
                <a:latin typeface="한컴산뜻돋움"/>
                <a:ea typeface="한컴산뜻돋움"/>
              </a:rPr>
              <a:t>$("</a:t>
            </a:r>
            <a:r>
              <a:rPr lang="ko-KR" altLang="en-US" sz="1200" b="1">
                <a:solidFill>
                  <a:srgbClr val="FF0000"/>
                </a:solidFill>
                <a:latin typeface="한컴산뜻돋움"/>
                <a:ea typeface="한컴산뜻돋움"/>
              </a:rPr>
              <a:t>#d_file</a:t>
            </a:r>
            <a:r>
              <a:rPr lang="ko-KR" altLang="en-US" sz="1200" b="1">
                <a:latin typeface="한컴산뜻돋움"/>
                <a:ea typeface="한컴산뜻돋움"/>
              </a:rPr>
              <a:t>").append("&lt;br&gt;"+"&lt;input  type='file' name='file"+cnt+"' /&gt;");</a:t>
            </a:r>
          </a:p>
          <a:p>
            <a:pPr>
              <a:defRPr/>
            </a:pPr>
            <a:r>
              <a:rPr lang="ko-KR" altLang="en-US" sz="1200" b="1">
                <a:ea typeface="한컴산뜻돋움"/>
              </a:rPr>
              <a:t>	</a:t>
            </a:r>
            <a:r>
              <a:rPr lang="ko-KR" altLang="en-US" sz="1200" b="1">
                <a:latin typeface="한컴산뜻돋움"/>
                <a:ea typeface="한컴산뜻돋움"/>
              </a:rPr>
              <a:t>cnt++;</a:t>
            </a:r>
          </a:p>
          <a:p>
            <a:pPr>
              <a:defRPr/>
            </a:pPr>
            <a:r>
              <a:rPr lang="ko-KR" altLang="en-US" sz="1200" b="1">
                <a:latin typeface="한컴산뜻돋움"/>
                <a:ea typeface="한컴산뜻돋움"/>
              </a:rPr>
              <a:t>}</a:t>
            </a:r>
          </a:p>
          <a:p>
            <a:pPr>
              <a:defRPr/>
            </a:pPr>
            <a:r>
              <a:rPr lang="ko-KR" altLang="en-US" sz="1200" b="1">
                <a:latin typeface="한컴산뜻돋움"/>
                <a:ea typeface="한컴산뜻돋움"/>
              </a:rPr>
              <a:t>&lt;/script&gt;</a:t>
            </a:r>
          </a:p>
          <a:p>
            <a:pPr>
              <a:defRPr/>
            </a:pPr>
            <a:r>
              <a:rPr lang="ko-KR" altLang="en-US" sz="1200" b="1">
                <a:latin typeface="한컴산뜻돋움"/>
                <a:ea typeface="한컴산뜻돋움"/>
              </a:rPr>
              <a:t>&lt;/head&gt;</a:t>
            </a:r>
          </a:p>
          <a:p>
            <a:pPr>
              <a:defRPr/>
            </a:pPr>
            <a:r>
              <a:rPr lang="ko-KR" altLang="en-US" sz="1200" b="1">
                <a:latin typeface="한컴산뜻돋움"/>
                <a:ea typeface="한컴산뜻돋움"/>
              </a:rPr>
              <a:t>&lt;body&gt;</a:t>
            </a:r>
          </a:p>
          <a:p>
            <a:pPr>
              <a:defRPr/>
            </a:pPr>
            <a:r>
              <a:rPr lang="ko-KR" altLang="en-US" sz="1200" b="1">
                <a:latin typeface="한컴산뜻돋움"/>
                <a:ea typeface="한컴산뜻돋움"/>
              </a:rPr>
              <a:t>&lt;h1&gt;파일 업로드 하기&lt;/h1&gt;</a:t>
            </a:r>
          </a:p>
          <a:p>
            <a:pPr>
              <a:defRPr/>
            </a:pPr>
            <a:r>
              <a:rPr lang="ko-KR" altLang="en-US" sz="1200" b="1">
                <a:latin typeface="한컴산뜻돋움"/>
                <a:ea typeface="한컴산뜻돋움"/>
              </a:rPr>
              <a:t>&lt;form method="post" action="${contextPath}/upload" enctype="multipart/form-data"&gt;</a:t>
            </a:r>
          </a:p>
          <a:p>
            <a:pPr>
              <a:defRPr/>
            </a:pPr>
            <a:r>
              <a:rPr lang="ko-KR" altLang="en-US" sz="1200" b="1">
                <a:ea typeface="한컴산뜻돋움"/>
              </a:rPr>
              <a:t>	</a:t>
            </a:r>
            <a:r>
              <a:rPr lang="ko-KR" altLang="en-US" sz="1200" b="1">
                <a:latin typeface="한컴산뜻돋움"/>
                <a:ea typeface="한컴산뜻돋움"/>
              </a:rPr>
              <a:t>&lt;label&gt;아이디:&lt;/label&gt;</a:t>
            </a:r>
          </a:p>
          <a:p>
            <a:pPr>
              <a:defRPr/>
            </a:pPr>
            <a:r>
              <a:rPr lang="ko-KR" altLang="en-US" sz="1200" b="1">
                <a:latin typeface="한컴산뜻돋움"/>
                <a:ea typeface="한컴산뜻돋움"/>
              </a:rPr>
              <a:t>    &lt;input type="text" name="id"&gt;&lt;br&gt;</a:t>
            </a:r>
          </a:p>
          <a:p>
            <a:pPr>
              <a:defRPr/>
            </a:pPr>
            <a:r>
              <a:rPr lang="ko-KR" altLang="en-US" sz="1200" b="1">
                <a:ea typeface="한컴산뜻돋움"/>
              </a:rPr>
              <a:t>	</a:t>
            </a:r>
            <a:r>
              <a:rPr lang="ko-KR" altLang="en-US" sz="1200" b="1">
                <a:latin typeface="한컴산뜻돋움"/>
                <a:ea typeface="한컴산뜻돋움"/>
              </a:rPr>
              <a:t>&lt;label&gt;이름:&lt;/label&gt;</a:t>
            </a:r>
          </a:p>
          <a:p>
            <a:pPr>
              <a:defRPr/>
            </a:pPr>
            <a:r>
              <a:rPr lang="ko-KR" altLang="en-US" sz="1200" b="1">
                <a:latin typeface="한컴산뜻돋움"/>
                <a:ea typeface="한컴산뜻돋움"/>
              </a:rPr>
              <a:t>    &lt;input type="text" name="name"&gt;&lt;br&gt;</a:t>
            </a:r>
          </a:p>
          <a:p>
            <a:pPr>
              <a:defRPr/>
            </a:pPr>
            <a:r>
              <a:rPr lang="ko-KR" altLang="en-US" sz="1200" b="1">
                <a:ea typeface="한컴산뜻돋움"/>
              </a:rPr>
              <a:t>	</a:t>
            </a:r>
            <a:r>
              <a:rPr lang="ko-KR" altLang="en-US" sz="1200" b="1">
                <a:latin typeface="한컴산뜻돋움"/>
                <a:ea typeface="한컴산뜻돋움"/>
              </a:rPr>
              <a:t>&lt;input type="button"  value="파일추가" onClick="</a:t>
            </a:r>
            <a:r>
              <a:rPr lang="ko-KR" altLang="en-US" sz="1200" b="1">
                <a:solidFill>
                  <a:srgbClr val="0000FF"/>
                </a:solidFill>
                <a:latin typeface="한컴산뜻돋움"/>
                <a:ea typeface="한컴산뜻돋움"/>
              </a:rPr>
              <a:t>fn_addFile()</a:t>
            </a:r>
            <a:r>
              <a:rPr lang="ko-KR" altLang="en-US" sz="1200" b="1">
                <a:latin typeface="한컴산뜻돋움"/>
                <a:ea typeface="한컴산뜻돋움"/>
              </a:rPr>
              <a:t>"/&gt;&lt;br&gt;</a:t>
            </a:r>
          </a:p>
          <a:p>
            <a:pPr>
              <a:defRPr/>
            </a:pPr>
            <a:r>
              <a:rPr lang="ko-KR" altLang="en-US" sz="1200" b="1">
                <a:ea typeface="한컴산뜻돋움"/>
              </a:rPr>
              <a:t>	</a:t>
            </a:r>
            <a:r>
              <a:rPr lang="ko-KR" altLang="en-US" sz="1200" b="1">
                <a:latin typeface="한컴산뜻돋움"/>
                <a:ea typeface="한컴산뜻돋움"/>
              </a:rPr>
              <a:t>&lt;div id="</a:t>
            </a:r>
            <a:r>
              <a:rPr lang="ko-KR" altLang="en-US" sz="1200" b="1">
                <a:solidFill>
                  <a:srgbClr val="FF0000"/>
                </a:solidFill>
                <a:latin typeface="한컴산뜻돋움"/>
                <a:ea typeface="한컴산뜻돋움"/>
              </a:rPr>
              <a:t>d_file</a:t>
            </a:r>
            <a:r>
              <a:rPr lang="ko-KR" altLang="en-US" sz="1200" b="1">
                <a:latin typeface="한컴산뜻돋움"/>
                <a:ea typeface="한컴산뜻돋움"/>
              </a:rPr>
              <a:t>"&gt;</a:t>
            </a:r>
          </a:p>
          <a:p>
            <a:pPr>
              <a:defRPr/>
            </a:pPr>
            <a:r>
              <a:rPr lang="ko-KR" altLang="en-US" sz="1200" b="1">
                <a:latin typeface="한컴산뜻돋움"/>
                <a:ea typeface="한컴산뜻돋움"/>
              </a:rPr>
              <a:t>  &lt;/div&gt;</a:t>
            </a:r>
          </a:p>
          <a:p>
            <a:pPr>
              <a:defRPr/>
            </a:pPr>
            <a:r>
              <a:rPr lang="ko-KR" altLang="en-US" sz="1200" b="1">
                <a:ea typeface="한컴산뜻돋움"/>
              </a:rPr>
              <a:t>	</a:t>
            </a:r>
            <a:r>
              <a:rPr lang="ko-KR" altLang="en-US" sz="1200" b="1">
                <a:latin typeface="한컴산뜻돋움"/>
                <a:ea typeface="한컴산뜻돋움"/>
              </a:rPr>
              <a:t>&lt;input type="submit"  value="업로드"/&gt;</a:t>
            </a:r>
          </a:p>
          <a:p>
            <a:pPr>
              <a:defRPr/>
            </a:pPr>
            <a:r>
              <a:rPr lang="ko-KR" altLang="en-US" sz="1200" b="1">
                <a:latin typeface="한컴산뜻돋움"/>
                <a:ea typeface="한컴산뜻돋움"/>
              </a:rPr>
              <a:t>&lt;/form&gt;</a:t>
            </a:r>
          </a:p>
          <a:p>
            <a:pPr>
              <a:defRPr/>
            </a:pPr>
            <a:r>
              <a:rPr lang="ko-KR" altLang="en-US" sz="1200" b="1">
                <a:latin typeface="한컴산뜻돋움"/>
                <a:ea typeface="한컴산뜻돋움"/>
              </a:rPr>
              <a:t>&lt;/body&gt;</a:t>
            </a:r>
          </a:p>
          <a:p>
            <a:pPr>
              <a:defRPr/>
            </a:pPr>
            <a:r>
              <a:rPr lang="ko-KR" altLang="en-US" sz="1200" b="1">
                <a:latin typeface="한컴산뜻돋움"/>
                <a:ea typeface="한컴산뜻돋움"/>
              </a:rPr>
              <a:t>&lt;/html&gt;</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28.1 </a:t>
            </a:r>
            <a:r>
              <a:rPr lang="ko-KR" altLang="en-US" sz="2800">
                <a:solidFill>
                  <a:schemeClr val="bg1">
                    <a:lumMod val="65000"/>
                  </a:schemeClr>
                </a:solidFill>
              </a:rPr>
              <a:t>다중 파일 업로드하기</a:t>
            </a:r>
            <a:endParaRPr lang="ko-KR" altLang="en-US" sz="2800" spc="-89">
              <a:solidFill>
                <a:srgbClr val="281F3D"/>
              </a:solidFill>
            </a:endParaRPr>
          </a:p>
        </p:txBody>
      </p:sp>
      <p:sp>
        <p:nvSpPr>
          <p:cNvPr id="3" name="TextBox 2"/>
          <p:cNvSpPr txBox="1"/>
          <p:nvPr/>
        </p:nvSpPr>
        <p:spPr>
          <a:xfrm>
            <a:off x="586409" y="1332491"/>
            <a:ext cx="7096539" cy="265804"/>
          </a:xfrm>
          <a:prstGeom prst="rect">
            <a:avLst/>
          </a:prstGeom>
          <a:noFill/>
        </p:spPr>
        <p:txBody>
          <a:bodyPr wrap="square">
            <a:spAutoFit/>
          </a:bodyPr>
          <a:lstStyle/>
          <a:p>
            <a:pPr lvl="0"/>
            <a:r>
              <a:rPr lang="en-US" altLang="ko-KR" sz="1200" b="1">
                <a:latin typeface="+mj-ea"/>
                <a:ea typeface="+mj-ea"/>
              </a:rPr>
              <a:t>9. </a:t>
            </a:r>
            <a:r>
              <a:rPr lang="ko-KR" altLang="en-US" sz="1200">
                <a:latin typeface="+mj-ea"/>
                <a:ea typeface="+mj-ea"/>
              </a:rPr>
              <a:t>결과창을 나타내는 </a:t>
            </a:r>
            <a:r>
              <a:rPr lang="en-US" altLang="ko-KR" sz="1200">
                <a:latin typeface="+mj-ea"/>
                <a:ea typeface="+mj-ea"/>
              </a:rPr>
              <a:t>result.jsp</a:t>
            </a:r>
            <a:r>
              <a:rPr lang="ko-KR" altLang="en-US" sz="1200">
                <a:latin typeface="+mj-ea"/>
                <a:ea typeface="+mj-ea"/>
              </a:rPr>
              <a:t>를 다음과 같이 작성합니다</a:t>
            </a:r>
          </a:p>
        </p:txBody>
      </p:sp>
      <p:grpSp>
        <p:nvGrpSpPr>
          <p:cNvPr id="10246" name="그룹 10245"/>
          <p:cNvGrpSpPr/>
          <p:nvPr/>
        </p:nvGrpSpPr>
        <p:grpSpPr>
          <a:xfrm>
            <a:off x="2363059" y="1609490"/>
            <a:ext cx="5593825" cy="4921273"/>
            <a:chOff x="1337765" y="1609490"/>
            <a:chExt cx="5593825" cy="4921273"/>
          </a:xfrm>
        </p:grpSpPr>
        <p:pic>
          <p:nvPicPr>
            <p:cNvPr id="10242" name="Picture 2"/>
            <p:cNvPicPr>
              <a:picLocks noChangeAspect="1" noChangeArrowheads="1"/>
            </p:cNvPicPr>
            <p:nvPr/>
          </p:nvPicPr>
          <p:blipFill rotWithShape="1">
            <a:blip r:embed="rId2">
              <a:alphaModFix/>
              <a:lum/>
            </a:blip>
            <a:srcRect/>
            <a:stretch>
              <a:fillRect/>
            </a:stretch>
          </p:blipFill>
          <p:spPr>
            <a:xfrm>
              <a:off x="1337765" y="1609490"/>
              <a:ext cx="5593825" cy="4921273"/>
            </a:xfrm>
            <a:prstGeom prst="rect">
              <a:avLst/>
            </a:prstGeom>
            <a:noFill/>
            <a:ln>
              <a:noFill/>
            </a:ln>
          </p:spPr>
        </p:pic>
        <p:cxnSp>
          <p:nvCxnSpPr>
            <p:cNvPr id="10244" name="직선 연결선 10243"/>
            <p:cNvCxnSpPr/>
            <p:nvPr/>
          </p:nvCxnSpPr>
          <p:spPr>
            <a:xfrm flipV="1">
              <a:off x="3333600" y="5205853"/>
              <a:ext cx="2602800" cy="14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245" name="그림 5"/>
          <p:cNvPicPr/>
          <p:nvPr/>
        </p:nvPicPr>
        <p:blipFill rotWithShape="1">
          <a:blip r:embed="rId3">
            <a:alphaModFix/>
            <a:lum/>
          </a:blip>
          <a:stretch>
            <a:fillRect/>
          </a:stretch>
        </p:blipFill>
        <p:spPr>
          <a:xfrm>
            <a:off x="277051" y="1678468"/>
            <a:ext cx="1708923" cy="4581939"/>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7" cy="523220"/>
          </a:xfrm>
          <a:prstGeom prst="rect">
            <a:avLst/>
          </a:prstGeom>
          <a:noFill/>
        </p:spPr>
        <p:txBody>
          <a:bodyPr wrap="square" anchor="ctr">
            <a:spAutoFit/>
          </a:bodyPr>
          <a:lstStyle/>
          <a:p>
            <a:pPr algn="ctr"/>
            <a:r>
              <a:rPr lang="en-US" altLang="ko-KR" sz="2800">
                <a:solidFill>
                  <a:schemeClr val="bg1">
                    <a:lumMod val="65000"/>
                  </a:schemeClr>
                </a:solidFill>
              </a:rPr>
              <a:t>28.1 </a:t>
            </a:r>
            <a:r>
              <a:rPr lang="ko-KR" altLang="en-US" sz="2800">
                <a:solidFill>
                  <a:schemeClr val="bg1">
                    <a:lumMod val="65000"/>
                  </a:schemeClr>
                </a:solidFill>
              </a:rPr>
              <a:t>다중 파일 업로드하기</a:t>
            </a:r>
            <a:endParaRPr lang="ko-KR" altLang="en-US" sz="2800" spc="-89">
              <a:solidFill>
                <a:srgbClr val="281F3D"/>
              </a:solidFill>
            </a:endParaRPr>
          </a:p>
        </p:txBody>
      </p:sp>
      <p:sp>
        <p:nvSpPr>
          <p:cNvPr id="3" name="TextBox 2"/>
          <p:cNvSpPr txBox="1"/>
          <p:nvPr/>
        </p:nvSpPr>
        <p:spPr>
          <a:xfrm>
            <a:off x="586409" y="1540565"/>
            <a:ext cx="7434470" cy="267280"/>
          </a:xfrm>
          <a:prstGeom prst="rect">
            <a:avLst/>
          </a:prstGeom>
          <a:noFill/>
          <a:ln w="19050">
            <a:solidFill>
              <a:srgbClr val="00B0F0"/>
            </a:solidFill>
          </a:ln>
        </p:spPr>
        <p:txBody>
          <a:bodyPr wrap="square">
            <a:spAutoFit/>
          </a:bodyPr>
          <a:lstStyle/>
          <a:p>
            <a:pPr marL="171450" indent="-171450">
              <a:buFont typeface="Arial"/>
              <a:buChar char="•"/>
            </a:pPr>
            <a:r>
              <a:rPr lang="ko-KR" altLang="en-US" sz="1200">
                <a:latin typeface="+mj-ea"/>
                <a:ea typeface="+mj-ea"/>
              </a:rPr>
              <a:t>스프링의 </a:t>
            </a:r>
            <a:r>
              <a:rPr lang="en-US" altLang="ko-KR" sz="1200">
                <a:latin typeface="+mj-ea"/>
                <a:ea typeface="+mj-ea"/>
              </a:rPr>
              <a:t>CommonsMultipartResolver </a:t>
            </a:r>
            <a:r>
              <a:rPr lang="ko-KR" altLang="en-US" sz="1200">
                <a:latin typeface="+mj-ea"/>
                <a:ea typeface="+mj-ea"/>
              </a:rPr>
              <a:t>클래스를 이용하면 여러 개의 파일을 한꺼번에 업로드할 수 있음</a:t>
            </a:r>
          </a:p>
        </p:txBody>
      </p:sp>
      <p:sp>
        <p:nvSpPr>
          <p:cNvPr id="4" name="TextBox 3"/>
          <p:cNvSpPr txBox="1"/>
          <p:nvPr/>
        </p:nvSpPr>
        <p:spPr>
          <a:xfrm>
            <a:off x="586409" y="2067338"/>
            <a:ext cx="6748670" cy="264382"/>
          </a:xfrm>
          <a:prstGeom prst="rect">
            <a:avLst/>
          </a:prstGeom>
          <a:noFill/>
        </p:spPr>
        <p:txBody>
          <a:bodyPr wrap="square">
            <a:spAutoFit/>
          </a:bodyPr>
          <a:lstStyle/>
          <a:p>
            <a:pPr lvl="0"/>
            <a:r>
              <a:rPr lang="en-US" altLang="ko-KR" sz="1200" b="1">
                <a:latin typeface="+mj-ea"/>
                <a:ea typeface="+mj-ea"/>
              </a:rPr>
              <a:t>CommonsMultipartResolver </a:t>
            </a:r>
            <a:r>
              <a:rPr lang="ko-KR" altLang="en-US" sz="1200" b="1">
                <a:latin typeface="+mj-ea"/>
                <a:ea typeface="+mj-ea"/>
              </a:rPr>
              <a:t>클래스 속성</a:t>
            </a:r>
          </a:p>
        </p:txBody>
      </p:sp>
      <p:graphicFrame>
        <p:nvGraphicFramePr>
          <p:cNvPr id="5" name="표 4"/>
          <p:cNvGraphicFramePr>
            <a:graphicFrameLocks noGrp="1"/>
          </p:cNvGraphicFramePr>
          <p:nvPr/>
        </p:nvGraphicFramePr>
        <p:xfrm>
          <a:off x="657519" y="2348975"/>
          <a:ext cx="7383238" cy="1010451"/>
        </p:xfrm>
        <a:graphic>
          <a:graphicData uri="http://schemas.openxmlformats.org/drawingml/2006/table">
            <a:tbl>
              <a:tblPr firstRow="1" bandRow="1">
                <a:tableStyleId>{5C22544A-7EE6-4342-B048-85BDC9FD1C3A}</a:tableStyleId>
              </a:tblPr>
              <a:tblGrid>
                <a:gridCol w="1737811">
                  <a:extLst>
                    <a:ext uri="{9D8B030D-6E8A-4147-A177-3AD203B41FA5}">
                      <a16:colId xmlns:a16="http://schemas.microsoft.com/office/drawing/2014/main" val="20000"/>
                    </a:ext>
                  </a:extLst>
                </a:gridCol>
                <a:gridCol w="5645427">
                  <a:extLst>
                    <a:ext uri="{9D8B030D-6E8A-4147-A177-3AD203B41FA5}">
                      <a16:colId xmlns:a16="http://schemas.microsoft.com/office/drawing/2014/main" val="20001"/>
                    </a:ext>
                  </a:extLst>
                </a:gridCol>
              </a:tblGrid>
              <a:tr h="219959">
                <a:tc>
                  <a:txBody>
                    <a:bodyPr/>
                    <a:lstStyle/>
                    <a:p>
                      <a:pPr latinLnBrk="1"/>
                      <a:r>
                        <a:rPr lang="ko-KR" altLang="en-US" sz="1000">
                          <a:solidFill>
                            <a:schemeClr val="tx1"/>
                          </a:solidFill>
                          <a:latin typeface="+mj-ea"/>
                          <a:ea typeface="+mj-ea"/>
                        </a:rPr>
                        <a:t>속성</a:t>
                      </a: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w="12700" cmpd="sng">
                      <a:noFill/>
                      <a:prstDash val="solid"/>
                    </a:lnTlToBr>
                    <a:lnBlToTr w="12700" cmpd="sng">
                      <a:noFill/>
                      <a:prstDash val="solid"/>
                    </a:lnBlToTr>
                    <a:solidFill>
                      <a:schemeClr val="accent5">
                        <a:lumMod val="40000"/>
                        <a:lumOff val="60000"/>
                      </a:schemeClr>
                    </a:solidFill>
                  </a:tcPr>
                </a:tc>
                <a:tc>
                  <a:txBody>
                    <a:bodyPr/>
                    <a:lstStyle/>
                    <a:p>
                      <a:pPr latinLnBrk="1"/>
                      <a:r>
                        <a:rPr lang="ko-KR" altLang="en-US" sz="1000">
                          <a:solidFill>
                            <a:schemeClr val="tx1"/>
                          </a:solidFill>
                          <a:latin typeface="+mj-ea"/>
                          <a:ea typeface="+mj-ea"/>
                        </a:rPr>
                        <a:t>설명</a:t>
                      </a: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000"/>
                  </a:ext>
                </a:extLst>
              </a:tr>
              <a:tr h="234536">
                <a:tc>
                  <a:txBody>
                    <a:bodyPr/>
                    <a:lstStyle/>
                    <a:p>
                      <a:pPr latinLnBrk="1"/>
                      <a:r>
                        <a:rPr lang="en-US" altLang="ko-KR" sz="1000" b="0" i="0">
                          <a:solidFill>
                            <a:schemeClr val="dk1"/>
                          </a:solidFill>
                          <a:latin typeface="+mj-ea"/>
                          <a:ea typeface="+mj-ea"/>
                          <a:cs typeface="+mn-cs"/>
                        </a:rPr>
                        <a:t>maxUploadSize</a:t>
                      </a:r>
                      <a:endParaRPr lang="ko-KR" altLang="en-US" sz="1000">
                        <a:solidFill>
                          <a:schemeClr val="tx1"/>
                        </a:solidFill>
                        <a:latin typeface="+mj-ea"/>
                        <a:ea typeface="+mj-ea"/>
                      </a:endParaRP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w="12700" cmpd="sng">
                      <a:noFill/>
                      <a:prstDash val="solid"/>
                    </a:lnTlToBr>
                    <a:lnBlToTr w="12700" cmpd="sng">
                      <a:noFill/>
                      <a:prstDash val="solid"/>
                    </a:lnBlToTr>
                    <a:noFill/>
                  </a:tcPr>
                </a:tc>
                <a:tc>
                  <a:txBody>
                    <a:bodyPr/>
                    <a:lstStyle/>
                    <a:p>
                      <a:pPr latinLnBrk="1"/>
                      <a:r>
                        <a:rPr lang="ko-KR" altLang="en-US" sz="1000" b="0" i="0">
                          <a:solidFill>
                            <a:schemeClr val="dk1"/>
                          </a:solidFill>
                          <a:latin typeface="+mj-ea"/>
                          <a:ea typeface="+mj-ea"/>
                          <a:cs typeface="+mn-cs"/>
                        </a:rPr>
                        <a:t>최대로 업로드가 가능한 파일의 크기를 설정합니다</a:t>
                      </a:r>
                      <a:r>
                        <a:rPr lang="en-US" altLang="ko-KR" sz="1000" b="0" i="0">
                          <a:solidFill>
                            <a:schemeClr val="dk1"/>
                          </a:solidFill>
                          <a:latin typeface="+mj-ea"/>
                          <a:ea typeface="+mj-ea"/>
                          <a:cs typeface="+mn-cs"/>
                        </a:rPr>
                        <a:t>.</a:t>
                      </a:r>
                      <a:endParaRPr lang="ko-KR" altLang="en-US" sz="1000">
                        <a:solidFill>
                          <a:schemeClr val="tx1"/>
                        </a:solidFill>
                        <a:latin typeface="+mj-ea"/>
                        <a:ea typeface="+mj-ea"/>
                      </a:endParaRP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8931">
                <a:tc>
                  <a:txBody>
                    <a:bodyPr/>
                    <a:lstStyle/>
                    <a:p>
                      <a:pPr latinLnBrk="1"/>
                      <a:r>
                        <a:rPr lang="en-US" altLang="ko-KR" sz="1000" b="0" i="0">
                          <a:solidFill>
                            <a:schemeClr val="dk1"/>
                          </a:solidFill>
                          <a:latin typeface="+mj-ea"/>
                          <a:ea typeface="+mj-ea"/>
                          <a:cs typeface="+mn-cs"/>
                        </a:rPr>
                        <a:t>maxInMemorySize</a:t>
                      </a:r>
                      <a:endParaRPr lang="ko-KR" altLang="en-US" sz="1000">
                        <a:solidFill>
                          <a:schemeClr val="tx1"/>
                        </a:solidFill>
                        <a:latin typeface="+mj-ea"/>
                        <a:ea typeface="+mj-ea"/>
                      </a:endParaRP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w="12700" cmpd="sng">
                      <a:noFill/>
                      <a:prstDash val="solid"/>
                    </a:lnTlToBr>
                    <a:lnBlToTr w="12700" cmpd="sng">
                      <a:noFill/>
                      <a:prstDash val="solid"/>
                    </a:lnBlToTr>
                    <a:noFill/>
                  </a:tcPr>
                </a:tc>
                <a:tc>
                  <a:txBody>
                    <a:bodyPr/>
                    <a:lstStyle/>
                    <a:p>
                      <a:pPr latinLnBrk="1"/>
                      <a:r>
                        <a:rPr lang="ko-KR" altLang="en-US" sz="1000" b="0" i="0">
                          <a:solidFill>
                            <a:schemeClr val="dk1"/>
                          </a:solidFill>
                          <a:latin typeface="+mj-ea"/>
                          <a:ea typeface="+mj-ea"/>
                          <a:cs typeface="+mn-cs"/>
                        </a:rPr>
                        <a:t>디스크에 임시 파일을 생성하기 전 메모리에 보관할 수 있는 최대 바이트 크기를 설정합니다</a:t>
                      </a:r>
                      <a:r>
                        <a:rPr lang="en-US" altLang="ko-KR" sz="1000" b="0" i="0">
                          <a:solidFill>
                            <a:schemeClr val="dk1"/>
                          </a:solidFill>
                          <a:latin typeface="+mj-ea"/>
                          <a:ea typeface="+mj-ea"/>
                          <a:cs typeface="+mn-cs"/>
                        </a:rPr>
                        <a:t>.</a:t>
                      </a:r>
                      <a:endParaRPr lang="ko-KR" altLang="en-US" sz="1000">
                        <a:solidFill>
                          <a:schemeClr val="tx1"/>
                        </a:solidFill>
                        <a:latin typeface="+mj-ea"/>
                        <a:ea typeface="+mj-ea"/>
                      </a:endParaRP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88843">
                <a:tc>
                  <a:txBody>
                    <a:bodyPr/>
                    <a:lstStyle/>
                    <a:p>
                      <a:pPr latinLnBrk="1"/>
                      <a:r>
                        <a:rPr lang="en-US" altLang="ko-KR" sz="1000" b="0" i="0">
                          <a:solidFill>
                            <a:schemeClr val="dk1"/>
                          </a:solidFill>
                          <a:latin typeface="+mj-ea"/>
                          <a:ea typeface="+mj-ea"/>
                          <a:cs typeface="+mn-cs"/>
                        </a:rPr>
                        <a:t>defaultEncoding</a:t>
                      </a:r>
                      <a:endParaRPr lang="ko-KR" altLang="en-US" sz="1000">
                        <a:solidFill>
                          <a:schemeClr val="tx1"/>
                        </a:solidFill>
                        <a:latin typeface="+mj-ea"/>
                        <a:ea typeface="+mj-ea"/>
                      </a:endParaRP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w="12700" cmpd="sng">
                      <a:noFill/>
                      <a:prstDash val="solid"/>
                    </a:lnTlToBr>
                    <a:lnBlToTr w="12700" cmpd="sng">
                      <a:noFill/>
                      <a:prstDash val="solid"/>
                    </a:lnBlToTr>
                    <a:noFill/>
                  </a:tcPr>
                </a:tc>
                <a:tc>
                  <a:txBody>
                    <a:bodyPr/>
                    <a:lstStyle/>
                    <a:p>
                      <a:pPr latinLnBrk="1"/>
                      <a:r>
                        <a:rPr lang="ko-KR" altLang="en-US" sz="1000" b="0" i="0">
                          <a:solidFill>
                            <a:schemeClr val="dk1"/>
                          </a:solidFill>
                          <a:latin typeface="+mj-ea"/>
                          <a:ea typeface="+mj-ea"/>
                          <a:cs typeface="+mn-cs"/>
                        </a:rPr>
                        <a:t>전달되는 매개변수의 인코딩을 설정합니다</a:t>
                      </a:r>
                      <a:r>
                        <a:rPr lang="en-US" altLang="ko-KR" sz="1000" b="0" i="0">
                          <a:solidFill>
                            <a:schemeClr val="dk1"/>
                          </a:solidFill>
                          <a:latin typeface="+mj-ea"/>
                          <a:ea typeface="+mj-ea"/>
                          <a:cs typeface="+mn-cs"/>
                        </a:rPr>
                        <a:t>.</a:t>
                      </a:r>
                      <a:endParaRPr lang="ko-KR" altLang="en-US" sz="1000">
                        <a:solidFill>
                          <a:schemeClr val="tx1"/>
                        </a:solidFill>
                        <a:latin typeface="+mj-ea"/>
                        <a:ea typeface="+mj-ea"/>
                      </a:endParaRP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7" name="직사각형 16"/>
          <p:cNvSpPr txBox="1"/>
          <p:nvPr/>
        </p:nvSpPr>
        <p:spPr>
          <a:xfrm>
            <a:off x="1098550" y="3429000"/>
            <a:ext cx="2222500" cy="360045"/>
          </a:xfrm>
          <a:prstGeom prst="rect">
            <a:avLst/>
          </a:prstGeom>
        </p:spPr>
        <p:txBody>
          <a:bodyPr wrap="square">
            <a:spAutoFit/>
          </a:bodyPr>
          <a:lstStyle/>
          <a:p>
            <a:r>
              <a:rPr lang="en-US" altLang="ko-KR"/>
              <a:t>JSP</a:t>
            </a:r>
            <a:r>
              <a:rPr lang="ko-KR" altLang="en-US"/>
              <a:t>에서 파일업로드</a:t>
            </a:r>
          </a:p>
        </p:txBody>
      </p:sp>
      <p:pic>
        <p:nvPicPr>
          <p:cNvPr id="18" name="그림 17"/>
          <p:cNvPicPr/>
          <p:nvPr/>
        </p:nvPicPr>
        <p:blipFill rotWithShape="1">
          <a:blip r:embed="rId2">
            <a:alphaModFix/>
            <a:lum/>
          </a:blip>
          <a:stretch>
            <a:fillRect/>
          </a:stretch>
        </p:blipFill>
        <p:spPr>
          <a:xfrm>
            <a:off x="3189600" y="4327200"/>
            <a:ext cx="5954400" cy="2390400"/>
          </a:xfrm>
          <a:prstGeom prst="rect">
            <a:avLst/>
          </a:prstGeom>
          <a:ln w="9525" cap="flat" cmpd="sng">
            <a:solidFill>
              <a:schemeClr val="accent1"/>
            </a:solidFill>
            <a:prstDash val="solid"/>
            <a:round/>
          </a:ln>
        </p:spPr>
      </p:pic>
      <p:sp>
        <p:nvSpPr>
          <p:cNvPr id="19" name="직사각형 5123"/>
          <p:cNvSpPr txBox="1"/>
          <p:nvPr/>
        </p:nvSpPr>
        <p:spPr>
          <a:xfrm>
            <a:off x="3190810" y="4018617"/>
            <a:ext cx="987073" cy="300427"/>
          </a:xfrm>
          <a:prstGeom prst="rect">
            <a:avLst/>
          </a:prstGeom>
          <a:ln w="9525" cap="flat" cmpd="sng">
            <a:solidFill>
              <a:srgbClr val="000000"/>
            </a:solidFill>
            <a:prstDash val="solid"/>
            <a:round/>
          </a:ln>
        </p:spPr>
        <p:txBody>
          <a:bodyPr wrap="square">
            <a:spAutoFit/>
          </a:bodyPr>
          <a:lstStyle/>
          <a:p>
            <a:pPr algn="ctr"/>
            <a:r>
              <a:rPr lang="ko-KR" altLang="en-US" sz="1400" b="1">
                <a:latin typeface="함초롬돋움"/>
                <a:ea typeface="함초롬돋움"/>
              </a:rPr>
              <a:t>15장 참조</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직사각형 5123"/>
          <p:cNvSpPr txBox="1"/>
          <p:nvPr/>
        </p:nvSpPr>
        <p:spPr>
          <a:xfrm>
            <a:off x="0" y="535839"/>
            <a:ext cx="9144000" cy="5215356"/>
          </a:xfrm>
          <a:prstGeom prst="rect">
            <a:avLst/>
          </a:prstGeom>
          <a:solidFill>
            <a:schemeClr val="lt1"/>
          </a:solidFill>
          <a:ln w="9525" cap="flat" cmpd="sng">
            <a:solidFill>
              <a:schemeClr val="accent1"/>
            </a:solidFill>
            <a:prstDash val="solid"/>
            <a:round/>
          </a:ln>
        </p:spPr>
        <p:txBody>
          <a:bodyPr wrap="square">
            <a:spAutoFit/>
          </a:bodyPr>
          <a:lstStyle/>
          <a:p>
            <a:pPr>
              <a:defRPr/>
            </a:pPr>
            <a:r>
              <a:rPr lang="ko-KR" altLang="en-US" sz="1200" b="1">
                <a:latin typeface="한컴산뜻돋움"/>
                <a:ea typeface="한컴산뜻돋움"/>
              </a:rPr>
              <a:t>&lt;%@ page language="java" contentType="text/html; charset=UTF-8"</a:t>
            </a:r>
          </a:p>
          <a:p>
            <a:pPr>
              <a:defRPr/>
            </a:pPr>
            <a:r>
              <a:rPr lang="ko-KR" altLang="en-US" sz="1200" b="1">
                <a:latin typeface="한컴산뜻돋움"/>
                <a:ea typeface="한컴산뜻돋움"/>
              </a:rPr>
              <a:t>    pageEncoding="UTF-8" isELIgnored="false"%&gt;</a:t>
            </a:r>
          </a:p>
          <a:p>
            <a:pPr>
              <a:defRPr/>
            </a:pPr>
            <a:r>
              <a:rPr lang="ko-KR" altLang="en-US" sz="1200" b="1">
                <a:latin typeface="한컴산뜻돋움"/>
                <a:ea typeface="한컴산뜻돋움"/>
              </a:rPr>
              <a:t>&lt;%@ taglib prefix="c" uri="http://java.sun.com/jsp/jstl/core"  %&gt;</a:t>
            </a:r>
          </a:p>
          <a:p>
            <a:pPr>
              <a:defRPr/>
            </a:pPr>
            <a:endParaRPr lang="ko-KR" altLang="en-US" sz="1200" b="1">
              <a:latin typeface="한컴산뜻돋움"/>
              <a:ea typeface="한컴산뜻돋움"/>
            </a:endParaRPr>
          </a:p>
          <a:p>
            <a:pPr>
              <a:defRPr/>
            </a:pPr>
            <a:r>
              <a:rPr lang="ko-KR" altLang="en-US" sz="1200" b="1">
                <a:latin typeface="한컴산뜻돋움"/>
                <a:ea typeface="한컴산뜻돋움"/>
              </a:rPr>
              <a:t>&lt;!DOCTYPE html&gt;</a:t>
            </a:r>
          </a:p>
          <a:p>
            <a:pPr>
              <a:defRPr/>
            </a:pPr>
            <a:r>
              <a:rPr lang="ko-KR" altLang="en-US" sz="1200" b="1">
                <a:latin typeface="한컴산뜻돋움"/>
                <a:ea typeface="한컴산뜻돋움"/>
              </a:rPr>
              <a:t>&lt;html&gt;</a:t>
            </a:r>
          </a:p>
          <a:p>
            <a:pPr>
              <a:defRPr/>
            </a:pPr>
            <a:r>
              <a:rPr lang="ko-KR" altLang="en-US" sz="1200" b="1">
                <a:latin typeface="한컴산뜻돋움"/>
                <a:ea typeface="한컴산뜻돋움"/>
              </a:rPr>
              <a:t>&lt;head&gt;</a:t>
            </a:r>
          </a:p>
          <a:p>
            <a:pPr>
              <a:defRPr/>
            </a:pPr>
            <a:r>
              <a:rPr lang="ko-KR" altLang="en-US" sz="1200" b="1">
                <a:latin typeface="한컴산뜻돋움"/>
                <a:ea typeface="한컴산뜻돋움"/>
              </a:rPr>
              <a:t>&lt;meta "charset=UTF-8"&gt;</a:t>
            </a:r>
          </a:p>
          <a:p>
            <a:pPr>
              <a:defRPr/>
            </a:pPr>
            <a:r>
              <a:rPr lang="ko-KR" altLang="en-US" sz="1200" b="1">
                <a:latin typeface="한컴산뜻돋움"/>
                <a:ea typeface="한컴산뜻돋움"/>
              </a:rPr>
              <a:t>&lt;title&gt;결과창&lt;/title&gt;</a:t>
            </a:r>
          </a:p>
          <a:p>
            <a:pPr>
              <a:defRPr/>
            </a:pPr>
            <a:r>
              <a:rPr lang="ko-KR" altLang="en-US" sz="1200" b="1">
                <a:latin typeface="한컴산뜻돋움"/>
                <a:ea typeface="한컴산뜻돋움"/>
              </a:rPr>
              <a:t>&lt;/head&gt;</a:t>
            </a:r>
          </a:p>
          <a:p>
            <a:pPr>
              <a:defRPr/>
            </a:pPr>
            <a:r>
              <a:rPr lang="ko-KR" altLang="en-US" sz="1200" b="1">
                <a:latin typeface="한컴산뜻돋움"/>
                <a:ea typeface="한컴산뜻돋움"/>
              </a:rPr>
              <a:t>&lt;body&gt;</a:t>
            </a:r>
          </a:p>
          <a:p>
            <a:pPr>
              <a:defRPr/>
            </a:pPr>
            <a:r>
              <a:rPr lang="ko-KR" altLang="en-US" sz="1200" b="1">
                <a:ea typeface="한컴산뜻돋움"/>
              </a:rPr>
              <a:t>	</a:t>
            </a:r>
            <a:r>
              <a:rPr lang="ko-KR" altLang="en-US" sz="1200" b="1">
                <a:latin typeface="한컴산뜻돋움"/>
                <a:ea typeface="한컴산뜻돋움"/>
              </a:rPr>
              <a:t>&lt;h1&gt;업로드가 완료되었습니다.&lt;/h1&gt;</a:t>
            </a:r>
          </a:p>
          <a:p>
            <a:pPr>
              <a:defRPr/>
            </a:pPr>
            <a:r>
              <a:rPr lang="ko-KR" altLang="en-US" sz="1200" b="1">
                <a:ea typeface="한컴산뜻돋움"/>
              </a:rPr>
              <a:t>	</a:t>
            </a:r>
            <a:r>
              <a:rPr lang="ko-KR" altLang="en-US" sz="1200" b="1">
                <a:latin typeface="한컴산뜻돋움"/>
                <a:ea typeface="한컴산뜻돋움"/>
              </a:rPr>
              <a:t>&lt;label&gt;아이디:&lt;/label&gt;</a:t>
            </a:r>
          </a:p>
          <a:p>
            <a:pPr>
              <a:defRPr/>
            </a:pPr>
            <a:r>
              <a:rPr lang="ko-KR" altLang="en-US" sz="1200" b="1">
                <a:ea typeface="한컴산뜻돋움"/>
              </a:rPr>
              <a:t>	</a:t>
            </a:r>
            <a:r>
              <a:rPr lang="ko-KR" altLang="en-US" sz="1200" b="1">
                <a:latin typeface="한컴산뜻돋움"/>
                <a:ea typeface="한컴산뜻돋움"/>
              </a:rPr>
              <a:t> &lt;input type="text" name="id" value="${map.id }" readonly&gt;&lt;br&gt;</a:t>
            </a:r>
          </a:p>
          <a:p>
            <a:pPr>
              <a:defRPr/>
            </a:pPr>
            <a:r>
              <a:rPr lang="ko-KR" altLang="en-US" sz="1200" b="1">
                <a:ea typeface="한컴산뜻돋움"/>
              </a:rPr>
              <a:t>	</a:t>
            </a:r>
            <a:r>
              <a:rPr lang="ko-KR" altLang="en-US" sz="1200" b="1">
                <a:latin typeface="한컴산뜻돋움"/>
                <a:ea typeface="한컴산뜻돋움"/>
              </a:rPr>
              <a:t>&lt;label&gt;이름:&lt;/label&gt;</a:t>
            </a:r>
          </a:p>
          <a:p>
            <a:pPr>
              <a:defRPr/>
            </a:pPr>
            <a:r>
              <a:rPr lang="ko-KR" altLang="en-US" sz="1200" b="1">
                <a:ea typeface="한컴산뜻돋움"/>
              </a:rPr>
              <a:t>	</a:t>
            </a:r>
            <a:r>
              <a:rPr lang="ko-KR" altLang="en-US" sz="1200" b="1">
                <a:latin typeface="한컴산뜻돋움"/>
                <a:ea typeface="한컴산뜻돋움"/>
              </a:rPr>
              <a:t> &lt;input type="text" name="name" value="${map.name }" readonly&gt;&lt;br&gt;</a:t>
            </a:r>
          </a:p>
          <a:p>
            <a:pPr>
              <a:defRPr/>
            </a:pPr>
            <a:r>
              <a:rPr lang="ko-KR" altLang="en-US" sz="1200" b="1">
                <a:ea typeface="한컴산뜻돋움"/>
              </a:rPr>
              <a:t>	</a:t>
            </a:r>
            <a:r>
              <a:rPr lang="ko-KR" altLang="en-US" sz="1200" b="1">
                <a:latin typeface="한컴산뜻돋움"/>
                <a:ea typeface="한컴산뜻돋움"/>
              </a:rPr>
              <a:t>&lt;div class="result-images"&gt;</a:t>
            </a:r>
          </a:p>
          <a:p>
            <a:pPr>
              <a:defRPr/>
            </a:pPr>
            <a:r>
              <a:rPr lang="ko-KR" altLang="en-US" sz="1200" b="1">
                <a:ea typeface="한컴산뜻돋움"/>
              </a:rPr>
              <a:t>	</a:t>
            </a:r>
            <a:r>
              <a:rPr lang="ko-KR" altLang="en-US" sz="1200" b="1">
                <a:latin typeface="한컴산뜻돋움"/>
                <a:ea typeface="한컴산뜻돋움"/>
              </a:rPr>
              <a:t>  </a:t>
            </a:r>
            <a:r>
              <a:rPr lang="ko-KR" altLang="en-US" sz="1200" b="1">
                <a:solidFill>
                  <a:srgbClr val="800080"/>
                </a:solidFill>
                <a:latin typeface="한컴산뜻돋움"/>
                <a:ea typeface="한컴산뜻돋움"/>
              </a:rPr>
              <a:t>&lt;c:forEach var="imageFileName" items="${ map.fileList}"  &gt;</a:t>
            </a:r>
            <a:endParaRPr lang="ko-KR" altLang="en-US" sz="1200" b="1">
              <a:latin typeface="한컴산뜻돋움"/>
              <a:ea typeface="한컴산뜻돋움"/>
            </a:endParaRPr>
          </a:p>
          <a:p>
            <a:pPr>
              <a:defRPr/>
            </a:pPr>
            <a:r>
              <a:rPr lang="ko-KR" altLang="en-US" sz="1200" b="1">
                <a:ea typeface="한컴산뜻돋움"/>
              </a:rPr>
              <a:t>	</a:t>
            </a:r>
            <a:r>
              <a:rPr lang="ko-KR" altLang="en-US" sz="1200" b="1">
                <a:latin typeface="한컴산뜻돋움"/>
                <a:ea typeface="한컴산뜻돋움"/>
              </a:rPr>
              <a:t>        </a:t>
            </a:r>
            <a:r>
              <a:rPr lang="ko-KR" altLang="en-US" sz="1200" b="1">
                <a:solidFill>
                  <a:srgbClr val="0000FF"/>
                </a:solidFill>
                <a:latin typeface="한컴산뜻돋움"/>
                <a:ea typeface="한컴산뜻돋움"/>
              </a:rPr>
              <a:t> &lt;%-- &lt;img src="${pageContext.request.contextPath }/download?imageFileName=${imageFileName }" style="width:150px"&gt; --%&gt;</a:t>
            </a:r>
          </a:p>
          <a:p>
            <a:pPr>
              <a:defRPr/>
            </a:pPr>
            <a:r>
              <a:rPr lang="ko-KR" altLang="en-US" sz="1200" b="1">
                <a:ea typeface="한컴산뜻돋움"/>
              </a:rPr>
              <a:t>	</a:t>
            </a:r>
            <a:r>
              <a:rPr lang="ko-KR" altLang="en-US" sz="1200" b="1">
                <a:latin typeface="한컴산뜻돋움"/>
                <a:ea typeface="한컴산뜻돋움"/>
              </a:rPr>
              <a:t>         &lt;img src="${pageContext.request.contextPath }/</a:t>
            </a:r>
            <a:r>
              <a:rPr lang="ko-KR" altLang="en-US" sz="1200" b="1">
                <a:solidFill>
                  <a:srgbClr val="FF0000"/>
                </a:solidFill>
                <a:latin typeface="한컴산뜻돋움"/>
                <a:ea typeface="한컴산뜻돋움"/>
              </a:rPr>
              <a:t>download?imageFileName=${imageFileName }</a:t>
            </a:r>
            <a:r>
              <a:rPr lang="ko-KR" altLang="en-US" sz="1200" b="1">
                <a:latin typeface="한컴산뜻돋움"/>
                <a:ea typeface="한컴산뜻돋움"/>
              </a:rPr>
              <a:t>"&gt;</a:t>
            </a:r>
          </a:p>
          <a:p>
            <a:pPr>
              <a:defRPr/>
            </a:pPr>
            <a:r>
              <a:rPr lang="ko-KR" altLang="en-US" sz="1200" b="1">
                <a:ea typeface="한컴산뜻돋움"/>
              </a:rPr>
              <a:t>	</a:t>
            </a:r>
            <a:r>
              <a:rPr lang="ko-KR" altLang="en-US" sz="1200" b="1">
                <a:latin typeface="한컴산뜻돋움"/>
                <a:ea typeface="한컴산뜻돋움"/>
              </a:rPr>
              <a:t>         &lt;br&gt;&lt;br&gt;&lt;br&gt;</a:t>
            </a:r>
          </a:p>
          <a:p>
            <a:pPr>
              <a:defRPr/>
            </a:pPr>
            <a:r>
              <a:rPr lang="ko-KR" altLang="en-US" sz="1200" b="1">
                <a:ea typeface="한컴산뜻돋움"/>
              </a:rPr>
              <a:t>	</a:t>
            </a:r>
            <a:r>
              <a:rPr lang="ko-KR" altLang="en-US" sz="1200" b="1">
                <a:latin typeface="한컴산뜻돋움"/>
                <a:ea typeface="한컴산뜻돋움"/>
              </a:rPr>
              <a:t>  </a:t>
            </a:r>
            <a:r>
              <a:rPr lang="ko-KR" altLang="en-US" sz="1200" b="1">
                <a:solidFill>
                  <a:srgbClr val="800080"/>
                </a:solidFill>
                <a:latin typeface="한컴산뜻돋움"/>
                <a:ea typeface="한컴산뜻돋움"/>
              </a:rPr>
              <a:t>&lt;/c:forEach&gt;         </a:t>
            </a:r>
            <a:endParaRPr lang="ko-KR" altLang="en-US" sz="1200" b="1">
              <a:latin typeface="한컴산뜻돋움"/>
              <a:ea typeface="한컴산뜻돋움"/>
            </a:endParaRPr>
          </a:p>
          <a:p>
            <a:pPr>
              <a:defRPr/>
            </a:pPr>
            <a:r>
              <a:rPr lang="ko-KR" altLang="en-US" sz="1200" b="1">
                <a:ea typeface="한컴산뜻돋움"/>
              </a:rPr>
              <a:t>	</a:t>
            </a:r>
            <a:r>
              <a:rPr lang="ko-KR" altLang="en-US" sz="1200" b="1">
                <a:latin typeface="한컴산뜻돋움"/>
                <a:ea typeface="한컴산뜻돋움"/>
              </a:rPr>
              <a:t>&lt;/div&gt;&lt;p&gt; </a:t>
            </a:r>
          </a:p>
          <a:p>
            <a:pPr>
              <a:defRPr/>
            </a:pPr>
            <a:r>
              <a:rPr lang="ko-KR" altLang="en-US" sz="1200" b="1">
                <a:ea typeface="한컴산뜻돋움"/>
              </a:rPr>
              <a:t>	</a:t>
            </a:r>
          </a:p>
          <a:p>
            <a:pPr>
              <a:defRPr/>
            </a:pPr>
            <a:r>
              <a:rPr lang="ko-KR" altLang="en-US" sz="1200" b="1">
                <a:ea typeface="한컴산뜻돋움"/>
              </a:rPr>
              <a:t>	</a:t>
            </a:r>
            <a:r>
              <a:rPr lang="ko-KR" altLang="en-US" sz="1200" b="1">
                <a:latin typeface="한컴산뜻돋움"/>
                <a:ea typeface="한컴산뜻돋움"/>
              </a:rPr>
              <a:t>&lt;a href='${pageContext.request.contextPath }/form'&gt; 다시 업로드 하기 &lt;/a&gt; &lt;/p&gt;</a:t>
            </a:r>
          </a:p>
          <a:p>
            <a:pPr>
              <a:defRPr/>
            </a:pPr>
            <a:r>
              <a:rPr lang="ko-KR" altLang="en-US" sz="1200" b="1">
                <a:latin typeface="한컴산뜻돋움"/>
                <a:ea typeface="한컴산뜻돋움"/>
              </a:rPr>
              <a:t>&lt;/body&gt;</a:t>
            </a:r>
          </a:p>
          <a:p>
            <a:pPr>
              <a:defRPr/>
            </a:pPr>
            <a:r>
              <a:rPr lang="ko-KR" altLang="en-US" sz="1200" b="1">
                <a:latin typeface="한컴산뜻돋움"/>
                <a:ea typeface="한컴산뜻돋움"/>
              </a:rPr>
              <a:t>&lt;/html&gt;</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28.1 </a:t>
            </a:r>
            <a:r>
              <a:rPr lang="ko-KR" altLang="en-US" sz="2800">
                <a:solidFill>
                  <a:schemeClr val="bg1">
                    <a:lumMod val="65000"/>
                  </a:schemeClr>
                </a:solidFill>
              </a:rPr>
              <a:t>다중 파일 업로드하기</a:t>
            </a:r>
            <a:endParaRPr lang="ko-KR" altLang="en-US" sz="2800" spc="-89">
              <a:solidFill>
                <a:srgbClr val="281F3D"/>
              </a:solidFill>
            </a:endParaRPr>
          </a:p>
        </p:txBody>
      </p:sp>
      <p:sp>
        <p:nvSpPr>
          <p:cNvPr id="3" name="TextBox 2"/>
          <p:cNvSpPr txBox="1"/>
          <p:nvPr/>
        </p:nvSpPr>
        <p:spPr>
          <a:xfrm>
            <a:off x="586409" y="1451113"/>
            <a:ext cx="7593495" cy="451982"/>
          </a:xfrm>
          <a:prstGeom prst="rect">
            <a:avLst/>
          </a:prstGeom>
          <a:noFill/>
        </p:spPr>
        <p:txBody>
          <a:bodyPr wrap="square">
            <a:spAutoFit/>
          </a:bodyPr>
          <a:lstStyle/>
          <a:p>
            <a:pPr lvl="0"/>
            <a:r>
              <a:rPr lang="en-US" altLang="ko-KR" sz="1200" b="1">
                <a:latin typeface="+mj-ea"/>
                <a:ea typeface="+mj-ea"/>
              </a:rPr>
              <a:t>10. </a:t>
            </a:r>
            <a:r>
              <a:rPr lang="en-US" altLang="ko-KR" sz="1200">
                <a:latin typeface="+mj-ea"/>
                <a:ea typeface="+mj-ea"/>
              </a:rPr>
              <a:t>http://localhost:8090/pro28/form</a:t>
            </a:r>
            <a:r>
              <a:rPr lang="ko-KR" altLang="en-US" sz="1200">
                <a:latin typeface="+mj-ea"/>
                <a:ea typeface="+mj-ea"/>
              </a:rPr>
              <a:t>으로 요청하여 </a:t>
            </a:r>
            <a:r>
              <a:rPr lang="en-US" altLang="ko-KR" sz="1200">
                <a:latin typeface="+mj-ea"/>
                <a:ea typeface="+mj-ea"/>
              </a:rPr>
              <a:t>ID</a:t>
            </a:r>
            <a:r>
              <a:rPr lang="ko-KR" altLang="en-US" sz="1200">
                <a:latin typeface="+mj-ea"/>
                <a:ea typeface="+mj-ea"/>
              </a:rPr>
              <a:t>와 이름을 입력하고 파일추가를 클릭하여 </a:t>
            </a:r>
            <a:r>
              <a:rPr lang="en-US" altLang="ko-KR" sz="1200">
                <a:latin typeface="+mj-ea"/>
                <a:ea typeface="+mj-ea"/>
              </a:rPr>
              <a:t>duke.png,</a:t>
            </a:r>
          </a:p>
          <a:p>
            <a:pPr lvl="0"/>
            <a:r>
              <a:rPr lang="en-US" altLang="ko-KR" sz="1200">
                <a:latin typeface="+mj-ea"/>
                <a:ea typeface="+mj-ea"/>
              </a:rPr>
              <a:t>     duke2.jpg, duke3.png </a:t>
            </a:r>
            <a:r>
              <a:rPr lang="ko-KR" altLang="en-US" sz="1200">
                <a:latin typeface="+mj-ea"/>
                <a:ea typeface="+mj-ea"/>
              </a:rPr>
              <a:t>세 개의 파일을 첨부합니다</a:t>
            </a:r>
            <a:r>
              <a:rPr lang="en-US" altLang="ko-KR" sz="1200">
                <a:latin typeface="+mj-ea"/>
                <a:ea typeface="+mj-ea"/>
              </a:rPr>
              <a:t>. </a:t>
            </a:r>
            <a:r>
              <a:rPr lang="ko-KR" altLang="en-US" sz="1200">
                <a:latin typeface="+mj-ea"/>
                <a:ea typeface="+mj-ea"/>
              </a:rPr>
              <a:t>그리고 업로드를 클릭합니다</a:t>
            </a:r>
            <a:r>
              <a:rPr lang="en-US" altLang="ko-KR" sz="1200">
                <a:latin typeface="+mj-ea"/>
                <a:ea typeface="+mj-ea"/>
              </a:rPr>
              <a:t>.</a:t>
            </a:r>
            <a:endParaRPr lang="ko-KR" altLang="en-US" sz="1200">
              <a:latin typeface="+mj-ea"/>
              <a:ea typeface="+mj-ea"/>
            </a:endParaRPr>
          </a:p>
        </p:txBody>
      </p:sp>
      <p:grpSp>
        <p:nvGrpSpPr>
          <p:cNvPr id="13" name="그룹 12"/>
          <p:cNvGrpSpPr/>
          <p:nvPr/>
        </p:nvGrpSpPr>
        <p:grpSpPr>
          <a:xfrm>
            <a:off x="2578669" y="2199447"/>
            <a:ext cx="3058769" cy="3333750"/>
            <a:chOff x="2578669" y="2199447"/>
            <a:chExt cx="3058769" cy="3333750"/>
          </a:xfrm>
        </p:grpSpPr>
        <p:pic>
          <p:nvPicPr>
            <p:cNvPr id="6" name="그림 5"/>
            <p:cNvPicPr/>
            <p:nvPr/>
          </p:nvPicPr>
          <p:blipFill rotWithShape="1">
            <a:blip r:embed="rId2">
              <a:alphaModFix/>
              <a:lum/>
            </a:blip>
            <a:stretch>
              <a:fillRect/>
            </a:stretch>
          </p:blipFill>
          <p:spPr>
            <a:xfrm>
              <a:off x="2608488" y="2199447"/>
              <a:ext cx="3028950" cy="3333750"/>
            </a:xfrm>
            <a:prstGeom prst="rect">
              <a:avLst/>
            </a:prstGeom>
            <a:ln>
              <a:solidFill>
                <a:schemeClr val="tx1"/>
              </a:solidFill>
            </a:ln>
          </p:spPr>
        </p:pic>
        <p:sp>
          <p:nvSpPr>
            <p:cNvPr id="4" name="직사각형 3"/>
            <p:cNvSpPr/>
            <p:nvPr/>
          </p:nvSpPr>
          <p:spPr>
            <a:xfrm>
              <a:off x="2608488" y="4152991"/>
              <a:ext cx="759102" cy="23853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ko-KR" altLang="en-US"/>
            </a:p>
          </p:txBody>
        </p:sp>
        <p:sp>
          <p:nvSpPr>
            <p:cNvPr id="8" name="직사각형 7"/>
            <p:cNvSpPr/>
            <p:nvPr/>
          </p:nvSpPr>
          <p:spPr>
            <a:xfrm>
              <a:off x="2578669" y="5294658"/>
              <a:ext cx="601853" cy="23853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ko-KR" altLang="en-US"/>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28.1 </a:t>
            </a:r>
            <a:r>
              <a:rPr lang="ko-KR" altLang="en-US" sz="2800">
                <a:solidFill>
                  <a:schemeClr val="bg1">
                    <a:lumMod val="65000"/>
                  </a:schemeClr>
                </a:solidFill>
              </a:rPr>
              <a:t>다중 파일 업로드하기</a:t>
            </a:r>
            <a:endParaRPr lang="ko-KR" altLang="en-US" sz="2800" spc="-89">
              <a:solidFill>
                <a:srgbClr val="281F3D"/>
              </a:solidFill>
            </a:endParaRPr>
          </a:p>
        </p:txBody>
      </p:sp>
      <p:sp>
        <p:nvSpPr>
          <p:cNvPr id="3" name="TextBox 2"/>
          <p:cNvSpPr txBox="1"/>
          <p:nvPr/>
        </p:nvSpPr>
        <p:spPr>
          <a:xfrm>
            <a:off x="675861" y="1382187"/>
            <a:ext cx="7036904" cy="263733"/>
          </a:xfrm>
          <a:prstGeom prst="rect">
            <a:avLst/>
          </a:prstGeom>
          <a:noFill/>
        </p:spPr>
        <p:txBody>
          <a:bodyPr wrap="square">
            <a:spAutoFit/>
          </a:bodyPr>
          <a:lstStyle/>
          <a:p>
            <a:pPr lvl="0"/>
            <a:r>
              <a:rPr lang="en-US" altLang="ko-KR" sz="1200" b="1">
                <a:latin typeface="+mj-ea"/>
                <a:ea typeface="+mj-ea"/>
              </a:rPr>
              <a:t>11. </a:t>
            </a:r>
            <a:r>
              <a:rPr lang="ko-KR" altLang="en-US" sz="1200">
                <a:latin typeface="+mj-ea"/>
                <a:ea typeface="+mj-ea"/>
              </a:rPr>
              <a:t>결과창으로 넘어가면서 전송된 매개변수 값들과 업로드된 이미지 세 개가 표시됩니다</a:t>
            </a:r>
          </a:p>
        </p:txBody>
      </p:sp>
      <p:pic>
        <p:nvPicPr>
          <p:cNvPr id="6" name="그림 5"/>
          <p:cNvPicPr/>
          <p:nvPr/>
        </p:nvPicPr>
        <p:blipFill rotWithShape="1">
          <a:blip r:embed="rId2">
            <a:alphaModFix/>
            <a:lum/>
          </a:blip>
          <a:stretch>
            <a:fillRect/>
          </a:stretch>
        </p:blipFill>
        <p:spPr>
          <a:xfrm>
            <a:off x="3220277" y="1764193"/>
            <a:ext cx="1708923" cy="4581939"/>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28.1 </a:t>
            </a:r>
            <a:r>
              <a:rPr lang="ko-KR" altLang="en-US" sz="2800">
                <a:solidFill>
                  <a:schemeClr val="bg1">
                    <a:lumMod val="65000"/>
                  </a:schemeClr>
                </a:solidFill>
              </a:rPr>
              <a:t>다중 파일 업로드하기</a:t>
            </a:r>
            <a:endParaRPr lang="ko-KR" altLang="en-US" sz="2800" spc="-89">
              <a:solidFill>
                <a:srgbClr val="281F3D"/>
              </a:solidFill>
            </a:endParaRPr>
          </a:p>
        </p:txBody>
      </p:sp>
      <p:sp>
        <p:nvSpPr>
          <p:cNvPr id="3" name="TextBox 2"/>
          <p:cNvSpPr txBox="1"/>
          <p:nvPr/>
        </p:nvSpPr>
        <p:spPr>
          <a:xfrm>
            <a:off x="665922" y="1480930"/>
            <a:ext cx="6828182" cy="276999"/>
          </a:xfrm>
          <a:prstGeom prst="rect">
            <a:avLst/>
          </a:prstGeom>
          <a:noFill/>
        </p:spPr>
        <p:txBody>
          <a:bodyPr wrap="square">
            <a:spAutoFit/>
          </a:bodyPr>
          <a:lstStyle/>
          <a:p>
            <a:pPr lvl="0"/>
            <a:r>
              <a:rPr lang="en-US" altLang="ko-KR" sz="1200" b="1">
                <a:latin typeface="+mj-ea"/>
                <a:ea typeface="+mj-ea"/>
              </a:rPr>
              <a:t>12. </a:t>
            </a:r>
            <a:r>
              <a:rPr lang="ko-KR" altLang="en-US" sz="1200">
                <a:latin typeface="+mj-ea"/>
                <a:ea typeface="+mj-ea"/>
              </a:rPr>
              <a:t>지정한 경로의 폴더를 보면 업로드된 파일들을 볼 수 있습니다</a:t>
            </a:r>
          </a:p>
        </p:txBody>
      </p:sp>
      <p:pic>
        <p:nvPicPr>
          <p:cNvPr id="6" name="그림 5"/>
          <p:cNvPicPr/>
          <p:nvPr/>
        </p:nvPicPr>
        <p:blipFill rotWithShape="1">
          <a:blip r:embed="rId2">
            <a:alphaModFix/>
            <a:lum/>
          </a:blip>
          <a:stretch>
            <a:fillRect/>
          </a:stretch>
        </p:blipFill>
        <p:spPr>
          <a:xfrm>
            <a:off x="1688919" y="1757929"/>
            <a:ext cx="5216999" cy="3598655"/>
          </a:xfrm>
          <a:prstGeom prst="rect">
            <a:avLst/>
          </a:prstGeom>
          <a:ln>
            <a:solidFill>
              <a:schemeClr val="tx1"/>
            </a:solidFill>
          </a:ln>
        </p:spPr>
      </p:pic>
      <p:sp>
        <p:nvSpPr>
          <p:cNvPr id="4" name="직사각형 3"/>
          <p:cNvSpPr/>
          <p:nvPr/>
        </p:nvSpPr>
        <p:spPr>
          <a:xfrm>
            <a:off x="2504661" y="3130826"/>
            <a:ext cx="2922104" cy="23853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ko-KR"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28.2 </a:t>
            </a:r>
            <a:r>
              <a:rPr lang="ko-KR" altLang="en-US" sz="2800">
                <a:solidFill>
                  <a:schemeClr val="bg1">
                    <a:lumMod val="65000"/>
                  </a:schemeClr>
                </a:solidFill>
              </a:rPr>
              <a:t>썸네일 이미지 사용하기</a:t>
            </a:r>
            <a:endParaRPr lang="ko-KR" altLang="en-US" sz="2800" spc="-89">
              <a:solidFill>
                <a:srgbClr val="281F3D"/>
              </a:solidFill>
            </a:endParaRPr>
          </a:p>
        </p:txBody>
      </p:sp>
      <p:sp>
        <p:nvSpPr>
          <p:cNvPr id="3" name="TextBox 2"/>
          <p:cNvSpPr txBox="1"/>
          <p:nvPr/>
        </p:nvSpPr>
        <p:spPr>
          <a:xfrm>
            <a:off x="784657" y="1566205"/>
            <a:ext cx="6997148" cy="276999"/>
          </a:xfrm>
          <a:prstGeom prst="rect">
            <a:avLst/>
          </a:prstGeom>
          <a:noFill/>
          <a:ln w="19050">
            <a:solidFill>
              <a:srgbClr val="00B0F0"/>
            </a:solidFill>
          </a:ln>
        </p:spPr>
        <p:txBody>
          <a:bodyPr wrap="square">
            <a:spAutoFit/>
          </a:bodyPr>
          <a:lstStyle/>
          <a:p>
            <a:pPr marL="171450" indent="-171450">
              <a:buFont typeface="Arial"/>
              <a:buChar char="•"/>
            </a:pPr>
            <a:r>
              <a:rPr lang="ko-KR" altLang="en-US" sz="1200" b="1"/>
              <a:t>썸네일 이미지를 이용하면 상품 목록 나열 시 빠르게 표시할 수 있음</a:t>
            </a:r>
          </a:p>
        </p:txBody>
      </p:sp>
      <p:grpSp>
        <p:nvGrpSpPr>
          <p:cNvPr id="5" name="그룹 4"/>
          <p:cNvGrpSpPr/>
          <p:nvPr/>
        </p:nvGrpSpPr>
        <p:grpSpPr>
          <a:xfrm>
            <a:off x="2163879" y="2174225"/>
            <a:ext cx="4238704" cy="3530836"/>
            <a:chOff x="2199200" y="2174225"/>
            <a:chExt cx="4238704" cy="3530836"/>
          </a:xfrm>
        </p:grpSpPr>
        <p:pic>
          <p:nvPicPr>
            <p:cNvPr id="6" name="그림 5"/>
            <p:cNvPicPr/>
            <p:nvPr/>
          </p:nvPicPr>
          <p:blipFill rotWithShape="1">
            <a:blip r:embed="rId2">
              <a:alphaModFix/>
              <a:lum/>
            </a:blip>
            <a:stretch>
              <a:fillRect/>
            </a:stretch>
          </p:blipFill>
          <p:spPr>
            <a:xfrm>
              <a:off x="2199200" y="2174225"/>
              <a:ext cx="4238704" cy="3441384"/>
            </a:xfrm>
            <a:prstGeom prst="rect">
              <a:avLst/>
            </a:prstGeom>
            <a:ln>
              <a:solidFill>
                <a:schemeClr val="tx1"/>
              </a:solidFill>
            </a:ln>
          </p:spPr>
        </p:pic>
        <p:sp>
          <p:nvSpPr>
            <p:cNvPr id="4" name="직사각형 3"/>
            <p:cNvSpPr/>
            <p:nvPr/>
          </p:nvSpPr>
          <p:spPr>
            <a:xfrm>
              <a:off x="2199200" y="2574235"/>
              <a:ext cx="908555" cy="313082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ko-KR" altLang="en-US"/>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28.2 </a:t>
            </a:r>
            <a:r>
              <a:rPr lang="ko-KR" altLang="en-US" sz="2800">
                <a:solidFill>
                  <a:schemeClr val="bg1">
                    <a:lumMod val="65000"/>
                  </a:schemeClr>
                </a:solidFill>
              </a:rPr>
              <a:t>썸네일 이미지 사용하기</a:t>
            </a:r>
            <a:endParaRPr lang="ko-KR" altLang="en-US" sz="2800" spc="-89">
              <a:solidFill>
                <a:srgbClr val="281F3D"/>
              </a:solidFill>
            </a:endParaRPr>
          </a:p>
        </p:txBody>
      </p:sp>
      <p:sp>
        <p:nvSpPr>
          <p:cNvPr id="3" name="TextBox 2"/>
          <p:cNvSpPr txBox="1"/>
          <p:nvPr/>
        </p:nvSpPr>
        <p:spPr>
          <a:xfrm>
            <a:off x="586409" y="1530626"/>
            <a:ext cx="7851913" cy="276999"/>
          </a:xfrm>
          <a:prstGeom prst="rect">
            <a:avLst/>
          </a:prstGeom>
          <a:noFill/>
        </p:spPr>
        <p:txBody>
          <a:bodyPr wrap="square">
            <a:spAutoFit/>
          </a:bodyPr>
          <a:lstStyle/>
          <a:p>
            <a:pPr lvl="0"/>
            <a:r>
              <a:rPr lang="en-US" altLang="ko-KR" sz="1200" b="1">
                <a:latin typeface="+mj-ea"/>
                <a:ea typeface="+mj-ea"/>
              </a:rPr>
              <a:t>1. </a:t>
            </a:r>
            <a:r>
              <a:rPr lang="ko-KR" altLang="en-US" sz="1200">
                <a:latin typeface="+mj-ea"/>
                <a:ea typeface="+mj-ea"/>
              </a:rPr>
              <a:t>다음과 같이 </a:t>
            </a:r>
            <a:r>
              <a:rPr lang="en-US" altLang="ko-KR" sz="1200">
                <a:latin typeface="+mj-ea"/>
                <a:ea typeface="+mj-ea"/>
              </a:rPr>
              <a:t>pom.xml</a:t>
            </a:r>
            <a:r>
              <a:rPr lang="ko-KR" altLang="en-US" sz="1200">
                <a:latin typeface="+mj-ea"/>
                <a:ea typeface="+mj-ea"/>
              </a:rPr>
              <a:t>에 썸네일 라이브러리를 설정하면 </a:t>
            </a:r>
            <a:r>
              <a:rPr lang="en-US" altLang="ko-KR" sz="1200">
                <a:latin typeface="+mj-ea"/>
                <a:ea typeface="+mj-ea"/>
              </a:rPr>
              <a:t>thumbnailator-0.4.8.jar</a:t>
            </a:r>
            <a:r>
              <a:rPr lang="ko-KR" altLang="en-US" sz="1200">
                <a:latin typeface="+mj-ea"/>
                <a:ea typeface="+mj-ea"/>
              </a:rPr>
              <a:t>가 설치됩니다</a:t>
            </a:r>
            <a:r>
              <a:rPr lang="en-US" altLang="ko-KR" sz="1200">
                <a:latin typeface="+mj-ea"/>
                <a:ea typeface="+mj-ea"/>
              </a:rPr>
              <a:t>.</a:t>
            </a:r>
            <a:endParaRPr lang="ko-KR" altLang="en-US" sz="1200">
              <a:latin typeface="+mj-ea"/>
              <a:ea typeface="+mj-ea"/>
            </a:endParaRPr>
          </a:p>
        </p:txBody>
      </p:sp>
      <p:pic>
        <p:nvPicPr>
          <p:cNvPr id="15362" name="Picture 2"/>
          <p:cNvPicPr>
            <a:picLocks noChangeAspect="1" noChangeArrowheads="1"/>
          </p:cNvPicPr>
          <p:nvPr/>
        </p:nvPicPr>
        <p:blipFill rotWithShape="1">
          <a:blip r:embed="rId2">
            <a:alphaModFix/>
            <a:lum/>
          </a:blip>
          <a:srcRect/>
          <a:stretch>
            <a:fillRect/>
          </a:stretch>
        </p:blipFill>
        <p:spPr>
          <a:xfrm>
            <a:off x="996501" y="1807625"/>
            <a:ext cx="6644102" cy="2150692"/>
          </a:xfrm>
          <a:prstGeom prst="rect">
            <a:avLst/>
          </a:prstGeom>
          <a:noFill/>
          <a:ln>
            <a:noFill/>
          </a:ln>
        </p:spPr>
      </p:pic>
      <p:pic>
        <p:nvPicPr>
          <p:cNvPr id="7" name="그림 6"/>
          <p:cNvPicPr/>
          <p:nvPr/>
        </p:nvPicPr>
        <p:blipFill rotWithShape="1">
          <a:blip r:embed="rId3">
            <a:alphaModFix/>
            <a:lum/>
          </a:blip>
          <a:stretch>
            <a:fillRect/>
          </a:stretch>
        </p:blipFill>
        <p:spPr>
          <a:xfrm>
            <a:off x="2820229" y="4251463"/>
            <a:ext cx="2171700" cy="1257300"/>
          </a:xfrm>
          <a:prstGeom prst="rect">
            <a:avLst/>
          </a:prstGeom>
          <a:ln>
            <a:solidFill>
              <a:schemeClr val="tx1"/>
            </a:solidFill>
          </a:ln>
        </p:spPr>
      </p:pic>
      <p:sp>
        <p:nvSpPr>
          <p:cNvPr id="4" name="직사각형 3"/>
          <p:cNvSpPr/>
          <p:nvPr/>
        </p:nvSpPr>
        <p:spPr>
          <a:xfrm>
            <a:off x="2892287" y="5307496"/>
            <a:ext cx="2365513" cy="20126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ko-KR"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28.2 </a:t>
            </a:r>
            <a:r>
              <a:rPr lang="ko-KR" altLang="en-US" sz="2800">
                <a:solidFill>
                  <a:schemeClr val="bg1">
                    <a:lumMod val="65000"/>
                  </a:schemeClr>
                </a:solidFill>
              </a:rPr>
              <a:t>썸네일 이미지 사용하기</a:t>
            </a:r>
            <a:endParaRPr lang="ko-KR" altLang="en-US" sz="2800" spc="-89">
              <a:solidFill>
                <a:srgbClr val="281F3D"/>
              </a:solidFill>
            </a:endParaRPr>
          </a:p>
        </p:txBody>
      </p:sp>
      <p:sp>
        <p:nvSpPr>
          <p:cNvPr id="3" name="TextBox 2"/>
          <p:cNvSpPr txBox="1"/>
          <p:nvPr/>
        </p:nvSpPr>
        <p:spPr>
          <a:xfrm>
            <a:off x="586409" y="1520687"/>
            <a:ext cx="7941365" cy="449083"/>
          </a:xfrm>
          <a:prstGeom prst="rect">
            <a:avLst/>
          </a:prstGeom>
          <a:noFill/>
        </p:spPr>
        <p:txBody>
          <a:bodyPr wrap="square">
            <a:spAutoFit/>
          </a:bodyPr>
          <a:lstStyle/>
          <a:p>
            <a:pPr lvl="0"/>
            <a:r>
              <a:rPr lang="en-US" altLang="ko-KR" sz="1200" b="1">
                <a:latin typeface="+mj-ea"/>
                <a:ea typeface="+mj-ea"/>
              </a:rPr>
              <a:t>2. </a:t>
            </a:r>
            <a:r>
              <a:rPr lang="ko-KR" altLang="en-US" sz="1200">
                <a:latin typeface="+mj-ea"/>
                <a:ea typeface="+mj-ea"/>
              </a:rPr>
              <a:t>컨트롤러에 요청해 썸네일 이미지를 생성한 후 다운로드해 보겠습니다</a:t>
            </a:r>
            <a:r>
              <a:rPr lang="en-US" altLang="ko-KR" sz="1200">
                <a:latin typeface="+mj-ea"/>
                <a:ea typeface="+mj-ea"/>
              </a:rPr>
              <a:t>. </a:t>
            </a:r>
            <a:r>
              <a:rPr lang="ko-KR" altLang="en-US" sz="1200">
                <a:latin typeface="+mj-ea"/>
                <a:ea typeface="+mj-ea"/>
              </a:rPr>
              <a:t>다음 위치에 </a:t>
            </a:r>
            <a:r>
              <a:rPr lang="en-US" altLang="ko-KR" sz="1200">
                <a:latin typeface="+mj-ea"/>
                <a:ea typeface="+mj-ea"/>
              </a:rPr>
              <a:t>FileDownloadController</a:t>
            </a:r>
          </a:p>
          <a:p>
            <a:pPr lvl="0"/>
            <a:r>
              <a:rPr lang="en-US" altLang="ko-KR" sz="1200">
                <a:latin typeface="+mj-ea"/>
                <a:ea typeface="+mj-ea"/>
              </a:rPr>
              <a:t>   </a:t>
            </a:r>
            <a:r>
              <a:rPr lang="ko-KR" altLang="en-US" sz="1200">
                <a:latin typeface="+mj-ea"/>
                <a:ea typeface="+mj-ea"/>
              </a:rPr>
              <a:t>클래스 파일을 준비합니다</a:t>
            </a:r>
            <a:r>
              <a:rPr lang="en-US" altLang="ko-KR" sz="1200">
                <a:latin typeface="+mj-ea"/>
                <a:ea typeface="+mj-ea"/>
              </a:rPr>
              <a:t>.</a:t>
            </a:r>
            <a:endParaRPr lang="ko-KR" altLang="en-US" sz="1200">
              <a:latin typeface="+mj-ea"/>
              <a:ea typeface="+mj-ea"/>
            </a:endParaRPr>
          </a:p>
        </p:txBody>
      </p:sp>
      <p:pic>
        <p:nvPicPr>
          <p:cNvPr id="6" name="그림 5"/>
          <p:cNvPicPr/>
          <p:nvPr/>
        </p:nvPicPr>
        <p:blipFill rotWithShape="1">
          <a:blip r:embed="rId2">
            <a:alphaModFix/>
            <a:lum/>
          </a:blip>
          <a:stretch>
            <a:fillRect/>
          </a:stretch>
        </p:blipFill>
        <p:spPr>
          <a:xfrm>
            <a:off x="2769612" y="2016015"/>
            <a:ext cx="2150110" cy="1532255"/>
          </a:xfrm>
          <a:prstGeom prst="rect">
            <a:avLst/>
          </a:prstGeom>
          <a:ln>
            <a:solidFill>
              <a:schemeClr val="tx1"/>
            </a:solidFill>
          </a:ln>
        </p:spPr>
      </p:pic>
      <p:sp>
        <p:nvSpPr>
          <p:cNvPr id="4" name="직사각형 3"/>
          <p:cNvSpPr/>
          <p:nvPr/>
        </p:nvSpPr>
        <p:spPr>
          <a:xfrm>
            <a:off x="3387467" y="3229404"/>
            <a:ext cx="1532255" cy="20872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ko-KR"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28.2 </a:t>
            </a:r>
            <a:r>
              <a:rPr lang="ko-KR" altLang="en-US" sz="2800">
                <a:solidFill>
                  <a:schemeClr val="bg1">
                    <a:lumMod val="65000"/>
                  </a:schemeClr>
                </a:solidFill>
              </a:rPr>
              <a:t>썸네일 이미지 사용하기</a:t>
            </a:r>
            <a:endParaRPr lang="ko-KR" altLang="en-US" sz="2800" spc="-89">
              <a:solidFill>
                <a:srgbClr val="281F3D"/>
              </a:solidFill>
            </a:endParaRPr>
          </a:p>
        </p:txBody>
      </p:sp>
      <p:sp>
        <p:nvSpPr>
          <p:cNvPr id="3" name="TextBox 2"/>
          <p:cNvSpPr txBox="1"/>
          <p:nvPr/>
        </p:nvSpPr>
        <p:spPr>
          <a:xfrm>
            <a:off x="586409" y="1372248"/>
            <a:ext cx="7673006" cy="264147"/>
          </a:xfrm>
          <a:prstGeom prst="rect">
            <a:avLst/>
          </a:prstGeom>
          <a:noFill/>
        </p:spPr>
        <p:txBody>
          <a:bodyPr wrap="square">
            <a:spAutoFit/>
          </a:bodyPr>
          <a:lstStyle/>
          <a:p>
            <a:pPr lvl="0">
              <a:defRPr/>
            </a:pPr>
            <a:r>
              <a:rPr lang="en-US" altLang="ko-KR" sz="1200" b="1">
                <a:latin typeface="+mj-ea"/>
                <a:ea typeface="+mj-ea"/>
              </a:rPr>
              <a:t>3. </a:t>
            </a:r>
            <a:r>
              <a:rPr lang="ko-KR" altLang="en-US" sz="1200">
                <a:latin typeface="+mj-ea"/>
                <a:ea typeface="+mj-ea"/>
              </a:rPr>
              <a:t>원본 이미지에 대해 썸네일 이미지 파일을 생성한 후 다운로드할 수 있도록 다음과 같이 작성합니다</a:t>
            </a:r>
            <a:r>
              <a:rPr lang="en-US" altLang="ko-KR" sz="1200">
                <a:latin typeface="+mj-ea"/>
                <a:ea typeface="+mj-ea"/>
              </a:rPr>
              <a:t>.</a:t>
            </a:r>
            <a:endParaRPr lang="ko-KR" altLang="en-US" sz="1200">
              <a:latin typeface="+mj-ea"/>
              <a:ea typeface="+mj-ea"/>
            </a:endParaRPr>
          </a:p>
        </p:txBody>
      </p:sp>
      <p:pic>
        <p:nvPicPr>
          <p:cNvPr id="17411" name="Picture 3"/>
          <p:cNvPicPr>
            <a:picLocks noChangeAspect="1" noChangeArrowheads="1"/>
          </p:cNvPicPr>
          <p:nvPr/>
        </p:nvPicPr>
        <p:blipFill rotWithShape="1">
          <a:blip r:embed="rId2">
            <a:alphaModFix/>
            <a:lum/>
          </a:blip>
          <a:srcRect/>
          <a:stretch>
            <a:fillRect/>
          </a:stretch>
        </p:blipFill>
        <p:spPr>
          <a:xfrm>
            <a:off x="1100862" y="1649247"/>
            <a:ext cx="6435380" cy="3712433"/>
          </a:xfrm>
          <a:prstGeom prst="rect">
            <a:avLst/>
          </a:prstGeom>
          <a:noFill/>
          <a:ln>
            <a:noFill/>
          </a:ln>
        </p:spPr>
      </p:pic>
      <p:sp>
        <p:nvSpPr>
          <p:cNvPr id="17412" name="직사각형 22535"/>
          <p:cNvSpPr txBox="1"/>
          <p:nvPr/>
        </p:nvSpPr>
        <p:spPr>
          <a:xfrm>
            <a:off x="4316921" y="1661187"/>
            <a:ext cx="2428875" cy="268826"/>
          </a:xfrm>
          <a:prstGeom prst="rect">
            <a:avLst/>
          </a:prstGeom>
          <a:solidFill>
            <a:srgbClr val="F19759">
              <a:alpha val="100000"/>
            </a:srgbClr>
          </a:solidFill>
          <a:ln w="9525" cap="flat" cmpd="sng">
            <a:solidFill>
              <a:srgbClr val="F19759">
                <a:alpha val="100000"/>
              </a:srgbClr>
            </a:solidFill>
            <a:prstDash val="solid"/>
            <a:round/>
          </a:ln>
        </p:spPr>
        <p:txBody>
          <a:bodyPr wrap="square">
            <a:spAutoFit/>
          </a:bodyPr>
          <a:lstStyle/>
          <a:p>
            <a:pPr marL="0" indent="0" algn="l" defTabSz="457200" rtl="0" eaLnBrk="1" latinLnBrk="0" hangingPunct="1">
              <a:lnSpc>
                <a:spcPct val="100000"/>
              </a:lnSpc>
              <a:spcBef>
                <a:spcPct val="0"/>
              </a:spcBef>
              <a:spcAft>
                <a:spcPts val="0"/>
              </a:spcAft>
              <a:buNone/>
              <a:defRPr/>
            </a:pPr>
            <a:r>
              <a:rPr kumimoji="0" lang="en-US" altLang="ko-KR" sz="1200" b="1" i="0" u="none" strike="noStrike" kern="1200" cap="none" spc="0" normalizeH="0" baseline="0">
                <a:solidFill>
                  <a:srgbClr val="000000"/>
                </a:solidFill>
                <a:latin typeface="Calibri"/>
                <a:ea typeface="맑은 고딕"/>
                <a:cs typeface="Calibri"/>
              </a:rPr>
              <a:t>/ex02/FileDownloadController.java</a:t>
            </a:r>
          </a:p>
        </p:txBody>
      </p:sp>
      <p:sp>
        <p:nvSpPr>
          <p:cNvPr id="17413" name="TextBox 17412"/>
          <p:cNvSpPr txBox="1"/>
          <p:nvPr/>
        </p:nvSpPr>
        <p:spPr>
          <a:xfrm>
            <a:off x="5555558" y="2160725"/>
            <a:ext cx="3163959" cy="447220"/>
          </a:xfrm>
          <a:prstGeom prst="rect">
            <a:avLst/>
          </a:prstGeom>
          <a:ln>
            <a:solidFill>
              <a:schemeClr val="accent2"/>
            </a:solidFill>
          </a:ln>
        </p:spPr>
        <p:txBody>
          <a:bodyPr wrap="square">
            <a:spAutoFit/>
          </a:bodyPr>
          <a:lstStyle/>
          <a:p>
            <a:pPr>
              <a:defRPr/>
            </a:pPr>
            <a:r>
              <a:rPr lang="en-US" altLang="ko-KR" sz="1200" b="1">
                <a:solidFill>
                  <a:srgbClr val="800080"/>
                </a:solidFill>
                <a:latin typeface="한컴산뜻돋움"/>
                <a:ea typeface="한컴산뜻돋움"/>
              </a:rPr>
              <a:t>※ex01/FileDownloadController.java</a:t>
            </a:r>
            <a:r>
              <a:rPr lang="ko-KR" altLang="en-US" sz="1200" b="1">
                <a:solidFill>
                  <a:srgbClr val="800080"/>
                </a:solidFill>
                <a:latin typeface="한컴산뜻돋움"/>
                <a:ea typeface="한컴산뜻돋움"/>
              </a:rPr>
              <a:t> 에서</a:t>
            </a:r>
            <a:r>
              <a:rPr lang="en-US" altLang="ko-KR" sz="1200" b="1">
                <a:solidFill>
                  <a:srgbClr val="800080"/>
                </a:solidFill>
                <a:latin typeface="한컴산뜻돋움"/>
                <a:ea typeface="한컴산뜻돋움"/>
              </a:rPr>
              <a:t> </a:t>
            </a:r>
            <a:endParaRPr lang="en-US" altLang="ko-KR" sz="1200" b="1">
              <a:solidFill>
                <a:srgbClr val="FF0000"/>
              </a:solidFill>
              <a:latin typeface="한컴산뜻돋움"/>
              <a:ea typeface="한컴산뜻돋움"/>
            </a:endParaRPr>
          </a:p>
          <a:p>
            <a:pPr>
              <a:defRPr/>
            </a:pPr>
            <a:r>
              <a:rPr lang="en-US" altLang="ko-KR" sz="1200" b="1">
                <a:solidFill>
                  <a:srgbClr val="FF0000"/>
                </a:solidFill>
                <a:latin typeface="한컴산뜻돋움"/>
                <a:ea typeface="한컴산뜻돋움"/>
              </a:rPr>
              <a:t>// @controller  </a:t>
            </a:r>
            <a:r>
              <a:rPr lang="ko-KR" altLang="en-US" sz="1200" b="1">
                <a:solidFill>
                  <a:srgbClr val="FF0000"/>
                </a:solidFill>
                <a:latin typeface="한컴산뜻돋움"/>
                <a:ea typeface="한컴산뜻돋움"/>
              </a:rPr>
              <a:t>주석처리</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28.2 </a:t>
            </a:r>
            <a:r>
              <a:rPr lang="ko-KR" altLang="en-US" sz="2800">
                <a:solidFill>
                  <a:schemeClr val="bg1">
                    <a:lumMod val="65000"/>
                  </a:schemeClr>
                </a:solidFill>
              </a:rPr>
              <a:t>썸네일 이미지 사용하기</a:t>
            </a:r>
            <a:endParaRPr lang="ko-KR" altLang="en-US" sz="2800" spc="-89">
              <a:solidFill>
                <a:srgbClr val="281F3D"/>
              </a:solidFill>
            </a:endParaRPr>
          </a:p>
        </p:txBody>
      </p:sp>
      <p:pic>
        <p:nvPicPr>
          <p:cNvPr id="18434" name="Picture 2"/>
          <p:cNvPicPr>
            <a:picLocks noChangeAspect="1" noChangeArrowheads="1"/>
          </p:cNvPicPr>
          <p:nvPr/>
        </p:nvPicPr>
        <p:blipFill rotWithShape="1">
          <a:blip r:embed="rId2">
            <a:alphaModFix/>
            <a:lum/>
          </a:blip>
          <a:srcRect/>
          <a:stretch>
            <a:fillRect/>
          </a:stretch>
        </p:blipFill>
        <p:spPr>
          <a:xfrm>
            <a:off x="1103243" y="1612969"/>
            <a:ext cx="6211957" cy="4098166"/>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28.2 </a:t>
            </a:r>
            <a:r>
              <a:rPr lang="ko-KR" altLang="en-US" sz="2800">
                <a:solidFill>
                  <a:schemeClr val="bg1">
                    <a:lumMod val="65000"/>
                  </a:schemeClr>
                </a:solidFill>
              </a:rPr>
              <a:t>썸네일 이미지 사용하기</a:t>
            </a:r>
            <a:endParaRPr lang="ko-KR" altLang="en-US" sz="2800" spc="-89">
              <a:solidFill>
                <a:srgbClr val="281F3D"/>
              </a:solidFill>
            </a:endParaRPr>
          </a:p>
        </p:txBody>
      </p:sp>
      <p:sp>
        <p:nvSpPr>
          <p:cNvPr id="3" name="TextBox 2"/>
          <p:cNvSpPr txBox="1"/>
          <p:nvPr/>
        </p:nvSpPr>
        <p:spPr>
          <a:xfrm>
            <a:off x="586409" y="1540565"/>
            <a:ext cx="7464285" cy="267280"/>
          </a:xfrm>
          <a:prstGeom prst="rect">
            <a:avLst/>
          </a:prstGeom>
          <a:noFill/>
        </p:spPr>
        <p:txBody>
          <a:bodyPr wrap="square">
            <a:spAutoFit/>
          </a:bodyPr>
          <a:lstStyle/>
          <a:p>
            <a:pPr lvl="0"/>
            <a:r>
              <a:rPr lang="en-US" altLang="ko-KR" sz="1200" b="1">
                <a:latin typeface="+mn-ea"/>
              </a:rPr>
              <a:t>4. </a:t>
            </a:r>
            <a:r>
              <a:rPr lang="ko-KR" altLang="en-US" sz="1200">
                <a:latin typeface="+mn-ea"/>
              </a:rPr>
              <a:t>다음은 실행 결과입니다</a:t>
            </a:r>
            <a:r>
              <a:rPr lang="en-US" altLang="ko-KR" sz="1200">
                <a:latin typeface="+mn-ea"/>
              </a:rPr>
              <a:t>. /form</a:t>
            </a:r>
            <a:r>
              <a:rPr lang="ko-KR" altLang="en-US" sz="1200">
                <a:latin typeface="+mn-ea"/>
              </a:rPr>
              <a:t>으로 요청한 후 세 개의 이미지 파일을 첨부하고 업로드를 클릭합니다</a:t>
            </a:r>
            <a:r>
              <a:rPr lang="en-US" altLang="ko-KR" sz="1200">
                <a:latin typeface="+mn-ea"/>
              </a:rPr>
              <a:t>.</a:t>
            </a:r>
            <a:endParaRPr lang="ko-KR" altLang="en-US" sz="1200">
              <a:latin typeface="+mn-ea"/>
            </a:endParaRPr>
          </a:p>
        </p:txBody>
      </p:sp>
      <p:pic>
        <p:nvPicPr>
          <p:cNvPr id="6" name="그림 5"/>
          <p:cNvPicPr/>
          <p:nvPr/>
        </p:nvPicPr>
        <p:blipFill rotWithShape="1">
          <a:blip r:embed="rId2">
            <a:alphaModFix/>
            <a:lum/>
          </a:blip>
          <a:stretch>
            <a:fillRect/>
          </a:stretch>
        </p:blipFill>
        <p:spPr>
          <a:xfrm>
            <a:off x="2733881" y="1922393"/>
            <a:ext cx="3000375" cy="3390900"/>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7" cy="523220"/>
          </a:xfrm>
          <a:prstGeom prst="rect">
            <a:avLst/>
          </a:prstGeom>
          <a:noFill/>
        </p:spPr>
        <p:txBody>
          <a:bodyPr wrap="square" anchor="ctr">
            <a:spAutoFit/>
          </a:bodyPr>
          <a:lstStyle/>
          <a:p>
            <a:pPr algn="ctr"/>
            <a:r>
              <a:rPr lang="en-US" altLang="ko-KR" sz="2800">
                <a:solidFill>
                  <a:schemeClr val="bg1">
                    <a:lumMod val="65000"/>
                  </a:schemeClr>
                </a:solidFill>
              </a:rPr>
              <a:t>28.1 </a:t>
            </a:r>
            <a:r>
              <a:rPr lang="ko-KR" altLang="en-US" sz="2800">
                <a:solidFill>
                  <a:schemeClr val="bg1">
                    <a:lumMod val="65000"/>
                  </a:schemeClr>
                </a:solidFill>
              </a:rPr>
              <a:t>다중 파일 업로드하기</a:t>
            </a:r>
            <a:endParaRPr lang="ko-KR" altLang="en-US" sz="2800" spc="-89">
              <a:solidFill>
                <a:srgbClr val="281F3D"/>
              </a:solidFill>
            </a:endParaRPr>
          </a:p>
        </p:txBody>
      </p:sp>
      <p:sp>
        <p:nvSpPr>
          <p:cNvPr id="3" name="TextBox 2"/>
          <p:cNvSpPr txBox="1"/>
          <p:nvPr/>
        </p:nvSpPr>
        <p:spPr>
          <a:xfrm>
            <a:off x="586409" y="1550504"/>
            <a:ext cx="7364895" cy="266866"/>
          </a:xfrm>
          <a:prstGeom prst="rect">
            <a:avLst/>
          </a:prstGeom>
          <a:noFill/>
        </p:spPr>
        <p:txBody>
          <a:bodyPr wrap="square">
            <a:spAutoFit/>
          </a:bodyPr>
          <a:lstStyle/>
          <a:p>
            <a:pPr lvl="0"/>
            <a:r>
              <a:rPr lang="en-US" altLang="ko-KR" sz="1200" b="1">
                <a:latin typeface="+mj-ea"/>
                <a:ea typeface="+mj-ea"/>
              </a:rPr>
              <a:t>1. </a:t>
            </a:r>
            <a:r>
              <a:rPr lang="ko-KR" altLang="en-US" sz="1200">
                <a:latin typeface="+mj-ea"/>
                <a:ea typeface="+mj-ea"/>
              </a:rPr>
              <a:t>다음과 같이 파일을 준비합니다</a:t>
            </a:r>
            <a:r>
              <a:rPr lang="en-US" altLang="ko-KR" sz="1200">
                <a:latin typeface="+mj-ea"/>
                <a:ea typeface="+mj-ea"/>
              </a:rPr>
              <a:t>.</a:t>
            </a:r>
            <a:endParaRPr lang="ko-KR" altLang="en-US" sz="1200">
              <a:latin typeface="+mj-ea"/>
              <a:ea typeface="+mj-ea"/>
            </a:endParaRPr>
          </a:p>
        </p:txBody>
      </p:sp>
      <p:pic>
        <p:nvPicPr>
          <p:cNvPr id="4" name="Picture 2"/>
          <p:cNvPicPr>
            <a:picLocks noChangeAspect="1" noChangeArrowheads="1"/>
          </p:cNvPicPr>
          <p:nvPr/>
        </p:nvPicPr>
        <p:blipFill rotWithShape="1">
          <a:blip r:embed="rId2">
            <a:alphaModFix/>
            <a:lum/>
          </a:blip>
          <a:srcRect/>
          <a:stretch>
            <a:fillRect/>
          </a:stretch>
        </p:blipFill>
        <p:spPr>
          <a:xfrm>
            <a:off x="2869303" y="1952210"/>
            <a:ext cx="2371725" cy="2933700"/>
          </a:xfrm>
          <a:prstGeom prst="rect">
            <a:avLst/>
          </a:prstGeom>
          <a:noFill/>
          <a:ln w="9525">
            <a:solidFill>
              <a:schemeClr val="tx1"/>
            </a:solidFill>
            <a:miter/>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28.2 </a:t>
            </a:r>
            <a:r>
              <a:rPr lang="ko-KR" altLang="en-US" sz="2800">
                <a:solidFill>
                  <a:schemeClr val="bg1">
                    <a:lumMod val="65000"/>
                  </a:schemeClr>
                </a:solidFill>
              </a:rPr>
              <a:t>썸네일 이미지 사용하기</a:t>
            </a:r>
            <a:endParaRPr lang="ko-KR" altLang="en-US" sz="2800" spc="-89">
              <a:solidFill>
                <a:srgbClr val="281F3D"/>
              </a:solidFill>
            </a:endParaRPr>
          </a:p>
        </p:txBody>
      </p:sp>
      <p:sp>
        <p:nvSpPr>
          <p:cNvPr id="3" name="TextBox 2"/>
          <p:cNvSpPr txBox="1"/>
          <p:nvPr/>
        </p:nvSpPr>
        <p:spPr>
          <a:xfrm>
            <a:off x="725556" y="1402065"/>
            <a:ext cx="7046843" cy="262905"/>
          </a:xfrm>
          <a:prstGeom prst="rect">
            <a:avLst/>
          </a:prstGeom>
          <a:noFill/>
        </p:spPr>
        <p:txBody>
          <a:bodyPr wrap="square">
            <a:spAutoFit/>
          </a:bodyPr>
          <a:lstStyle/>
          <a:p>
            <a:pPr lvl="0"/>
            <a:r>
              <a:rPr lang="en-US" altLang="ko-KR" sz="1200" b="1">
                <a:latin typeface="+mj-ea"/>
                <a:ea typeface="+mj-ea"/>
              </a:rPr>
              <a:t>5. </a:t>
            </a:r>
            <a:r>
              <a:rPr lang="ko-KR" altLang="en-US" sz="1200">
                <a:latin typeface="+mj-ea"/>
                <a:ea typeface="+mj-ea"/>
              </a:rPr>
              <a:t>결과창에 각 이미지에 대한 썸네일 이미지가 표시됩니다</a:t>
            </a:r>
          </a:p>
        </p:txBody>
      </p:sp>
      <p:pic>
        <p:nvPicPr>
          <p:cNvPr id="6" name="그림 5"/>
          <p:cNvPicPr/>
          <p:nvPr/>
        </p:nvPicPr>
        <p:blipFill rotWithShape="1">
          <a:blip r:embed="rId2">
            <a:alphaModFix/>
            <a:lum/>
          </a:blip>
          <a:stretch>
            <a:fillRect/>
          </a:stretch>
        </p:blipFill>
        <p:spPr>
          <a:xfrm>
            <a:off x="2387585" y="1837317"/>
            <a:ext cx="3255645" cy="3759835"/>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28.2 </a:t>
            </a:r>
            <a:r>
              <a:rPr lang="ko-KR" altLang="en-US" sz="2800">
                <a:solidFill>
                  <a:schemeClr val="bg1">
                    <a:lumMod val="65000"/>
                  </a:schemeClr>
                </a:solidFill>
              </a:rPr>
              <a:t>썸네일 이미지 사용하기</a:t>
            </a:r>
            <a:endParaRPr lang="ko-KR" altLang="en-US" sz="2800" spc="-89">
              <a:solidFill>
                <a:srgbClr val="281F3D"/>
              </a:solidFill>
            </a:endParaRPr>
          </a:p>
        </p:txBody>
      </p:sp>
      <p:sp>
        <p:nvSpPr>
          <p:cNvPr id="3" name="TextBox 2"/>
          <p:cNvSpPr txBox="1"/>
          <p:nvPr/>
        </p:nvSpPr>
        <p:spPr>
          <a:xfrm>
            <a:off x="586409" y="1431883"/>
            <a:ext cx="7195930" cy="276999"/>
          </a:xfrm>
          <a:prstGeom prst="rect">
            <a:avLst/>
          </a:prstGeom>
          <a:noFill/>
        </p:spPr>
        <p:txBody>
          <a:bodyPr wrap="square">
            <a:spAutoFit/>
          </a:bodyPr>
          <a:lstStyle/>
          <a:p>
            <a:pPr lvl="0"/>
            <a:r>
              <a:rPr lang="en-US" altLang="ko-KR" sz="1200" b="1">
                <a:latin typeface="+mj-ea"/>
                <a:ea typeface="+mj-ea"/>
              </a:rPr>
              <a:t>6. </a:t>
            </a:r>
            <a:r>
              <a:rPr lang="ko-KR" altLang="en-US" sz="1200">
                <a:latin typeface="+mj-ea"/>
                <a:ea typeface="+mj-ea"/>
              </a:rPr>
              <a:t>이미지 저장 폴더 하위에 있는 </a:t>
            </a:r>
            <a:r>
              <a:rPr lang="en-US" altLang="ko-KR" sz="1200">
                <a:latin typeface="+mj-ea"/>
                <a:ea typeface="+mj-ea"/>
              </a:rPr>
              <a:t>thumbnail </a:t>
            </a:r>
            <a:r>
              <a:rPr lang="ko-KR" altLang="en-US" sz="1200">
                <a:latin typeface="+mj-ea"/>
                <a:ea typeface="+mj-ea"/>
              </a:rPr>
              <a:t>폴더를 보면 다음과 같이 썸네일 이미지들이 있습니다</a:t>
            </a:r>
            <a:r>
              <a:rPr lang="en-US" altLang="ko-KR" sz="1200">
                <a:latin typeface="+mj-ea"/>
                <a:ea typeface="+mj-ea"/>
              </a:rPr>
              <a:t>.</a:t>
            </a:r>
            <a:endParaRPr lang="ko-KR" altLang="en-US" sz="1200">
              <a:latin typeface="+mj-ea"/>
              <a:ea typeface="+mj-ea"/>
            </a:endParaRPr>
          </a:p>
        </p:txBody>
      </p:sp>
      <p:pic>
        <p:nvPicPr>
          <p:cNvPr id="6" name="그림 5"/>
          <p:cNvPicPr/>
          <p:nvPr/>
        </p:nvPicPr>
        <p:blipFill rotWithShape="1">
          <a:blip r:embed="rId2">
            <a:alphaModFix/>
            <a:lum/>
          </a:blip>
          <a:stretch>
            <a:fillRect/>
          </a:stretch>
        </p:blipFill>
        <p:spPr>
          <a:xfrm>
            <a:off x="1637071" y="1834556"/>
            <a:ext cx="4637405" cy="2870835"/>
          </a:xfrm>
          <a:prstGeom prst="rect">
            <a:avLst/>
          </a:prstGeom>
          <a:ln>
            <a:solidFill>
              <a:schemeClr val="tx1"/>
            </a:solidFill>
          </a:ln>
        </p:spPr>
      </p:pic>
      <p:sp>
        <p:nvSpPr>
          <p:cNvPr id="4" name="직사각형 3"/>
          <p:cNvSpPr/>
          <p:nvPr/>
        </p:nvSpPr>
        <p:spPr>
          <a:xfrm>
            <a:off x="2415209" y="3260034"/>
            <a:ext cx="3200400" cy="14908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ko-KR"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3" name="TextBox 2"/>
          <p:cNvSpPr txBox="1"/>
          <p:nvPr/>
        </p:nvSpPr>
        <p:spPr>
          <a:xfrm>
            <a:off x="505118" y="1335052"/>
            <a:ext cx="8039113" cy="491843"/>
          </a:xfrm>
          <a:prstGeom prst="rect">
            <a:avLst/>
          </a:prstGeom>
          <a:noFill/>
        </p:spPr>
        <p:txBody>
          <a:bodyPr wrap="square">
            <a:spAutoFit/>
          </a:bodyPr>
          <a:lstStyle/>
          <a:p>
            <a:pPr marL="285750" indent="-285750" defTabSz="3960495">
              <a:lnSpc>
                <a:spcPct val="150000"/>
              </a:lnSpc>
              <a:spcBef>
                <a:spcPct val="16000"/>
              </a:spcBef>
              <a:buClr>
                <a:srgbClr val="7C68AD"/>
              </a:buClr>
              <a:buFont typeface="Arial"/>
              <a:buChar char="•"/>
            </a:pPr>
            <a:r>
              <a:rPr lang="en-US" altLang="ko-KR" b="1"/>
              <a:t>28.2.1 </a:t>
            </a:r>
            <a:r>
              <a:rPr lang="ko-KR" altLang="en-US" b="1"/>
              <a:t>썸네일 이미지 바로 출력하기</a:t>
            </a:r>
            <a:r>
              <a:rPr lang="en-US" altLang="ko-KR" b="1"/>
              <a:t> </a:t>
            </a:r>
            <a:endParaRPr lang="en-US" altLang="ko-KR" b="1" spc="-95"/>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28.2 </a:t>
            </a:r>
            <a:r>
              <a:rPr lang="ko-KR" altLang="en-US" sz="2800">
                <a:solidFill>
                  <a:schemeClr val="bg1">
                    <a:lumMod val="65000"/>
                  </a:schemeClr>
                </a:solidFill>
              </a:rPr>
              <a:t>썸네일 이미지 사용하기</a:t>
            </a:r>
            <a:endParaRPr lang="ko-KR" altLang="en-US" sz="2800" spc="-89">
              <a:solidFill>
                <a:srgbClr val="281F3D"/>
              </a:solidFill>
            </a:endParaRPr>
          </a:p>
        </p:txBody>
      </p:sp>
      <p:sp>
        <p:nvSpPr>
          <p:cNvPr id="4" name="TextBox 3"/>
          <p:cNvSpPr txBox="1"/>
          <p:nvPr/>
        </p:nvSpPr>
        <p:spPr>
          <a:xfrm>
            <a:off x="884583" y="1898374"/>
            <a:ext cx="7563678" cy="276999"/>
          </a:xfrm>
          <a:prstGeom prst="rect">
            <a:avLst/>
          </a:prstGeom>
          <a:noFill/>
        </p:spPr>
        <p:txBody>
          <a:bodyPr wrap="square">
            <a:spAutoFit/>
          </a:bodyPr>
          <a:lstStyle/>
          <a:p>
            <a:pPr lvl="0"/>
            <a:r>
              <a:rPr lang="en-US" altLang="ko-KR" sz="1200" b="1">
                <a:latin typeface="+mj-ea"/>
                <a:ea typeface="+mj-ea"/>
              </a:rPr>
              <a:t>1. </a:t>
            </a:r>
            <a:r>
              <a:rPr lang="ko-KR" altLang="en-US" sz="1200">
                <a:latin typeface="+mj-ea"/>
                <a:ea typeface="+mj-ea"/>
              </a:rPr>
              <a:t>원본 이미지를 썸네일 이미지로 바로 출력하는 방법은 다음과 같습니다</a:t>
            </a:r>
            <a:r>
              <a:rPr lang="en-US" altLang="ko-KR" sz="1200">
                <a:latin typeface="+mj-ea"/>
                <a:ea typeface="+mj-ea"/>
              </a:rPr>
              <a:t>.</a:t>
            </a:r>
            <a:endParaRPr lang="ko-KR" altLang="en-US" sz="1200">
              <a:latin typeface="+mj-ea"/>
              <a:ea typeface="+mj-ea"/>
            </a:endParaRPr>
          </a:p>
        </p:txBody>
      </p:sp>
      <p:grpSp>
        <p:nvGrpSpPr>
          <p:cNvPr id="22537" name="그룹 22536"/>
          <p:cNvGrpSpPr/>
          <p:nvPr/>
        </p:nvGrpSpPr>
        <p:grpSpPr>
          <a:xfrm>
            <a:off x="288032" y="2196244"/>
            <a:ext cx="6331214" cy="4220342"/>
            <a:chOff x="468052" y="2196244"/>
            <a:chExt cx="6331214" cy="4220342"/>
          </a:xfrm>
        </p:grpSpPr>
        <p:grpSp>
          <p:nvGrpSpPr>
            <p:cNvPr id="5" name="그룹 4"/>
            <p:cNvGrpSpPr/>
            <p:nvPr/>
          </p:nvGrpSpPr>
          <p:grpSpPr>
            <a:xfrm>
              <a:off x="468052" y="2220275"/>
              <a:ext cx="6331214" cy="4196311"/>
              <a:chOff x="461963" y="723900"/>
              <a:chExt cx="8220075" cy="6398729"/>
            </a:xfrm>
          </p:grpSpPr>
          <p:pic>
            <p:nvPicPr>
              <p:cNvPr id="22530" name="Picture 2"/>
              <p:cNvPicPr>
                <a:picLocks noChangeAspect="1" noChangeArrowheads="1"/>
              </p:cNvPicPr>
              <p:nvPr/>
            </p:nvPicPr>
            <p:blipFill rotWithShape="1">
              <a:blip r:embed="rId2">
                <a:alphaModFix/>
                <a:lum/>
              </a:blip>
              <a:srcRect/>
              <a:stretch>
                <a:fillRect/>
              </a:stretch>
            </p:blipFill>
            <p:spPr>
              <a:xfrm>
                <a:off x="461963" y="723900"/>
                <a:ext cx="8220075" cy="5410200"/>
              </a:xfrm>
              <a:prstGeom prst="rect">
                <a:avLst/>
              </a:prstGeom>
              <a:noFill/>
              <a:ln>
                <a:noFill/>
              </a:ln>
            </p:spPr>
          </p:pic>
          <p:pic>
            <p:nvPicPr>
              <p:cNvPr id="22531" name="Picture 3"/>
              <p:cNvPicPr>
                <a:picLocks noChangeAspect="1" noChangeArrowheads="1"/>
              </p:cNvPicPr>
              <p:nvPr/>
            </p:nvPicPr>
            <p:blipFill rotWithShape="1">
              <a:blip r:embed="rId3">
                <a:alphaModFix/>
                <a:lum/>
              </a:blip>
              <a:srcRect/>
              <a:stretch>
                <a:fillRect/>
              </a:stretch>
            </p:blipFill>
            <p:spPr>
              <a:xfrm>
                <a:off x="461963" y="6084404"/>
                <a:ext cx="8201025" cy="1038225"/>
              </a:xfrm>
              <a:prstGeom prst="rect">
                <a:avLst/>
              </a:prstGeom>
              <a:noFill/>
              <a:ln>
                <a:noFill/>
              </a:ln>
            </p:spPr>
          </p:pic>
        </p:grpSp>
        <p:sp>
          <p:nvSpPr>
            <p:cNvPr id="22536" name="직사각형 22535"/>
            <p:cNvSpPr txBox="1"/>
            <p:nvPr/>
          </p:nvSpPr>
          <p:spPr>
            <a:xfrm>
              <a:off x="3672408" y="2196244"/>
              <a:ext cx="2428875" cy="268826"/>
            </a:xfrm>
            <a:prstGeom prst="rect">
              <a:avLst/>
            </a:prstGeom>
            <a:solidFill>
              <a:schemeClr val="accent2">
                <a:lumMod val="80000"/>
                <a:lumOff val="20000"/>
              </a:schemeClr>
            </a:solidFill>
            <a:ln w="9525" cap="flat" cmpd="sng">
              <a:solidFill>
                <a:schemeClr val="accent2">
                  <a:lumMod val="80000"/>
                  <a:lumOff val="20000"/>
                </a:schemeClr>
              </a:solidFill>
              <a:prstDash val="solid"/>
              <a:round/>
            </a:ln>
          </p:spPr>
          <p:txBody>
            <a:bodyPr wrap="square">
              <a:spAutoFit/>
            </a:bodyPr>
            <a:lstStyle/>
            <a:p>
              <a:r>
                <a:rPr lang="en-US" altLang="ko-KR" sz="1200" b="1"/>
                <a:t>/ex02/FileDownloadController.java</a:t>
              </a: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3" name="TextBox 2"/>
          <p:cNvSpPr txBox="1"/>
          <p:nvPr/>
        </p:nvSpPr>
        <p:spPr>
          <a:xfrm>
            <a:off x="505117" y="1335052"/>
            <a:ext cx="8039114" cy="491843"/>
          </a:xfrm>
          <a:prstGeom prst="rect">
            <a:avLst/>
          </a:prstGeom>
          <a:noFill/>
        </p:spPr>
        <p:txBody>
          <a:bodyPr wrap="square">
            <a:spAutoFit/>
          </a:bodyPr>
          <a:lstStyle/>
          <a:p>
            <a:pPr marL="285750" indent="-285750" defTabSz="3960495">
              <a:lnSpc>
                <a:spcPct val="150000"/>
              </a:lnSpc>
              <a:spcBef>
                <a:spcPct val="16000"/>
              </a:spcBef>
              <a:buClr>
                <a:srgbClr val="7C68AD"/>
              </a:buClr>
              <a:buFont typeface="Arial"/>
              <a:buChar char="•"/>
              <a:defRPr/>
            </a:pPr>
            <a:r>
              <a:rPr lang="en-US" altLang="ko-KR" b="1"/>
              <a:t>28.2.1 </a:t>
            </a:r>
            <a:r>
              <a:rPr lang="ko-KR" altLang="en-US" b="1"/>
              <a:t>썸네일 이미지 바로 출력하기</a:t>
            </a:r>
            <a:r>
              <a:rPr lang="en-US" altLang="ko-KR" b="1"/>
              <a:t> </a:t>
            </a:r>
            <a:endParaRPr lang="en-US" altLang="ko-KR" b="1" spc="-95"/>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28.2 </a:t>
            </a:r>
            <a:r>
              <a:rPr lang="ko-KR" altLang="en-US" sz="2800">
                <a:solidFill>
                  <a:schemeClr val="bg1">
                    <a:lumMod val="65000"/>
                  </a:schemeClr>
                </a:solidFill>
              </a:rPr>
              <a:t>썸네일 이미지 사용하기</a:t>
            </a:r>
            <a:endParaRPr lang="ko-KR" altLang="en-US" sz="2800" spc="-89">
              <a:solidFill>
                <a:srgbClr val="281F3D"/>
              </a:solidFill>
            </a:endParaRPr>
          </a:p>
        </p:txBody>
      </p:sp>
      <p:sp>
        <p:nvSpPr>
          <p:cNvPr id="4" name="TextBox 3"/>
          <p:cNvSpPr txBox="1"/>
          <p:nvPr/>
        </p:nvSpPr>
        <p:spPr>
          <a:xfrm>
            <a:off x="884583" y="1898374"/>
            <a:ext cx="7563678" cy="276999"/>
          </a:xfrm>
          <a:prstGeom prst="rect">
            <a:avLst/>
          </a:prstGeom>
          <a:noFill/>
        </p:spPr>
        <p:txBody>
          <a:bodyPr wrap="square">
            <a:spAutoFit/>
          </a:bodyPr>
          <a:lstStyle/>
          <a:p>
            <a:pPr lvl="0">
              <a:defRPr/>
            </a:pPr>
            <a:r>
              <a:rPr lang="en-US" altLang="ko-KR" sz="1200" b="1">
                <a:latin typeface="+mj-ea"/>
                <a:ea typeface="+mj-ea"/>
              </a:rPr>
              <a:t>1. </a:t>
            </a:r>
            <a:r>
              <a:rPr lang="ko-KR" altLang="en-US" sz="1200">
                <a:latin typeface="+mj-ea"/>
                <a:ea typeface="+mj-ea"/>
              </a:rPr>
              <a:t>원본 이미지를 썸네일 이미지로 바로 출력하는 방법은 다음과 같습니다</a:t>
            </a:r>
            <a:r>
              <a:rPr lang="en-US" altLang="ko-KR" sz="1200">
                <a:latin typeface="+mj-ea"/>
                <a:ea typeface="+mj-ea"/>
              </a:rPr>
              <a:t>.</a:t>
            </a:r>
            <a:endParaRPr lang="ko-KR" altLang="en-US" sz="1200">
              <a:latin typeface="+mj-ea"/>
              <a:ea typeface="+mj-ea"/>
            </a:endParaRPr>
          </a:p>
        </p:txBody>
      </p:sp>
      <p:sp>
        <p:nvSpPr>
          <p:cNvPr id="22538" name="직사각형 22537"/>
          <p:cNvSpPr txBox="1"/>
          <p:nvPr/>
        </p:nvSpPr>
        <p:spPr>
          <a:xfrm>
            <a:off x="118110" y="2173605"/>
            <a:ext cx="5345429" cy="3444240"/>
          </a:xfrm>
          <a:prstGeom prst="rect">
            <a:avLst/>
          </a:prstGeom>
          <a:ln w="9525" cap="flat" cmpd="sng">
            <a:solidFill>
              <a:schemeClr val="accent1"/>
            </a:solidFill>
            <a:prstDash val="solid"/>
            <a:round/>
          </a:ln>
        </p:spPr>
        <p:txBody>
          <a:bodyPr wrap="square">
            <a:spAutoFit/>
          </a:bodyPr>
          <a:lstStyle/>
          <a:p>
            <a:pPr>
              <a:defRPr/>
            </a:pPr>
            <a:r>
              <a:rPr lang="en-US" altLang="ko-KR" sz="1000" b="1">
                <a:latin typeface="한컴산뜻돋움"/>
                <a:ea typeface="한컴산뜻돋움"/>
              </a:rPr>
              <a:t>OutputStream out = response.getOutputStream();</a:t>
            </a:r>
          </a:p>
          <a:p>
            <a:pPr>
              <a:defRPr/>
            </a:pPr>
            <a:r>
              <a:rPr lang="en-US" altLang="ko-KR" sz="1000" b="1">
                <a:latin typeface="한컴산뜻돋움"/>
                <a:ea typeface="한컴산뜻돋움"/>
              </a:rPr>
              <a:t>String filePath = CURR_IMAGE_REPO_PATH + "\\" + imageFileName;</a:t>
            </a:r>
          </a:p>
          <a:p>
            <a:pPr>
              <a:defRPr/>
            </a:pPr>
            <a:r>
              <a:rPr lang="en-US" altLang="ko-KR" sz="1000" b="1">
                <a:latin typeface="한컴산뜻돋움"/>
                <a:ea typeface="한컴산뜻돋움"/>
              </a:rPr>
              <a:t>File image = new File(filePath);</a:t>
            </a:r>
          </a:p>
          <a:p>
            <a:pPr>
              <a:defRPr/>
            </a:pPr>
            <a:r>
              <a:rPr lang="en-US" altLang="ko-KR" sz="1000" b="1">
                <a:latin typeface="한컴산뜻돋움"/>
                <a:ea typeface="한컴산뜻돋움"/>
              </a:rPr>
              <a:t>int lastIndex = imageFileName.lastIndexOf(".");</a:t>
            </a:r>
          </a:p>
          <a:p>
            <a:pPr>
              <a:defRPr/>
            </a:pPr>
            <a:r>
              <a:rPr lang="en-US" altLang="ko-KR" sz="1000" b="1">
                <a:latin typeface="한컴산뜻돋움"/>
                <a:ea typeface="한컴산뜻돋움"/>
              </a:rPr>
              <a:t>String fileName = imageFileName.substring(0,lastIndex);</a:t>
            </a:r>
          </a:p>
          <a:p>
            <a:pPr>
              <a:defRPr/>
            </a:pPr>
            <a:r>
              <a:rPr lang="en-US" altLang="ko-KR" sz="1000" b="1">
                <a:latin typeface="한컴산뜻돋움"/>
                <a:ea typeface="한컴산뜻돋움"/>
              </a:rPr>
              <a:t>File thumbnail = new File(CURR_IMAGE_REPO_PATH+"\\"+"thumbnail"+"\\"+fileName+".png");</a:t>
            </a:r>
          </a:p>
          <a:p>
            <a:pPr>
              <a:defRPr/>
            </a:pPr>
            <a:r>
              <a:rPr lang="en-US" altLang="ko-KR" sz="1000" b="1">
                <a:latin typeface="한컴산뜻돋움"/>
                <a:ea typeface="한컴산뜻돋움"/>
              </a:rPr>
              <a:t>if (image.exists()) { </a:t>
            </a:r>
          </a:p>
          <a:p>
            <a:pPr>
              <a:defRPr/>
            </a:pPr>
            <a:r>
              <a:rPr lang="en-US" altLang="ko-KR" sz="1000" b="1">
                <a:latin typeface="한컴산뜻돋움"/>
                <a:ea typeface="한컴산뜻돋움"/>
              </a:rPr>
              <a:t>    </a:t>
            </a:r>
            <a:r>
              <a:rPr lang="en-US" altLang="ko-KR" sz="1000" b="1">
                <a:solidFill>
                  <a:srgbClr val="FF0000"/>
                </a:solidFill>
                <a:latin typeface="한컴산뜻돋움"/>
                <a:ea typeface="한컴산뜻돋움"/>
              </a:rPr>
              <a:t>thumbnail.getParentFile().mkdirs();</a:t>
            </a:r>
          </a:p>
          <a:p>
            <a:pPr>
              <a:defRPr/>
            </a:pPr>
            <a:r>
              <a:rPr lang="en-US" altLang="ko-KR" sz="1000" b="1">
                <a:latin typeface="한컴산뜻돋움"/>
                <a:ea typeface="한컴산뜻돋움"/>
              </a:rPr>
              <a:t>    </a:t>
            </a:r>
            <a:r>
              <a:rPr lang="en-US" altLang="ko-KR" sz="1000" b="1">
                <a:solidFill>
                  <a:srgbClr val="0000FF"/>
                </a:solidFill>
                <a:latin typeface="한컴산뜻돋움"/>
                <a:ea typeface="한컴산뜻돋움"/>
              </a:rPr>
              <a:t>Thumbnails.of(image).size(50,50).outputFormat("png")</a:t>
            </a:r>
            <a:r>
              <a:rPr lang="en-US" altLang="ko-KR" sz="1000" b="1">
                <a:solidFill>
                  <a:srgbClr val="800080"/>
                </a:solidFill>
                <a:latin typeface="한컴산뜻돋움"/>
                <a:ea typeface="한컴산뜻돋움"/>
              </a:rPr>
              <a:t>.</a:t>
            </a:r>
            <a:r>
              <a:rPr lang="en-US" altLang="ko-KR" sz="1000" b="1" u="sng">
                <a:solidFill>
                  <a:srgbClr val="800080"/>
                </a:solidFill>
                <a:latin typeface="한컴산뜻돋움"/>
                <a:ea typeface="한컴산뜻돋움"/>
              </a:rPr>
              <a:t>toFile(thumbnail);</a:t>
            </a:r>
          </a:p>
          <a:p>
            <a:pPr>
              <a:defRPr/>
            </a:pPr>
            <a:r>
              <a:rPr lang="en-US" altLang="ko-KR" sz="1000" b="1">
                <a:latin typeface="한컴산뜻돋움"/>
                <a:ea typeface="한컴산뜻돋움"/>
              </a:rPr>
              <a:t>}</a:t>
            </a:r>
          </a:p>
          <a:p>
            <a:pPr>
              <a:defRPr/>
            </a:pPr>
            <a:r>
              <a:rPr lang="en-US" altLang="ko-KR" sz="1000" b="1">
                <a:solidFill>
                  <a:srgbClr val="FF0000"/>
                </a:solidFill>
                <a:latin typeface="한컴산뜻돋움"/>
                <a:ea typeface="한컴산뜻돋움"/>
              </a:rPr>
              <a:t>FileInputStream in = new FileInputStream(thumbnail);</a:t>
            </a:r>
          </a:p>
          <a:p>
            <a:pPr>
              <a:defRPr/>
            </a:pPr>
            <a:r>
              <a:rPr lang="en-US" altLang="ko-KR" sz="1000" b="1">
                <a:solidFill>
                  <a:srgbClr val="0000FF"/>
                </a:solidFill>
                <a:latin typeface="한컴산뜻돋움"/>
                <a:ea typeface="한컴산뜻돋움"/>
              </a:rPr>
              <a:t>byte[] buffer = new byte[1024 * 8];</a:t>
            </a:r>
          </a:p>
          <a:p>
            <a:pPr>
              <a:defRPr/>
            </a:pPr>
            <a:r>
              <a:rPr lang="en-US" altLang="ko-KR" sz="1000" b="1">
                <a:solidFill>
                  <a:srgbClr val="FF0000"/>
                </a:solidFill>
                <a:latin typeface="한컴산뜻돋움"/>
                <a:ea typeface="한컴산뜻돋움"/>
              </a:rPr>
              <a:t>while (true) {</a:t>
            </a:r>
          </a:p>
          <a:p>
            <a:pPr>
              <a:defRPr/>
            </a:pPr>
            <a:r>
              <a:rPr lang="en-US" altLang="ko-KR" sz="1000" b="1">
                <a:solidFill>
                  <a:srgbClr val="FF0000"/>
                </a:solidFill>
                <a:ea typeface="한컴산뜻돋움"/>
              </a:rPr>
              <a:t>	</a:t>
            </a:r>
            <a:r>
              <a:rPr lang="en-US" altLang="ko-KR" sz="1000" b="1">
                <a:solidFill>
                  <a:srgbClr val="FF0000"/>
                </a:solidFill>
                <a:latin typeface="한컴산뜻돋움"/>
                <a:ea typeface="한컴산뜻돋움"/>
              </a:rPr>
              <a:t>int count = in.read(buffer); // 버퍼에 읽어들인 문자개수</a:t>
            </a:r>
          </a:p>
          <a:p>
            <a:pPr>
              <a:defRPr/>
            </a:pPr>
            <a:r>
              <a:rPr lang="en-US" altLang="ko-KR" sz="1000" b="1">
                <a:solidFill>
                  <a:srgbClr val="FF0000"/>
                </a:solidFill>
                <a:ea typeface="한컴산뜻돋움"/>
              </a:rPr>
              <a:t>	</a:t>
            </a:r>
            <a:r>
              <a:rPr lang="en-US" altLang="ko-KR" sz="1000" b="1">
                <a:solidFill>
                  <a:srgbClr val="FF0000"/>
                </a:solidFill>
                <a:latin typeface="한컴산뜻돋움"/>
                <a:ea typeface="한컴산뜻돋움"/>
              </a:rPr>
              <a:t>if (count == -1) // 버퍼의 마지막에 도달했는지 체크</a:t>
            </a:r>
          </a:p>
          <a:p>
            <a:pPr>
              <a:defRPr/>
            </a:pPr>
            <a:r>
              <a:rPr lang="en-US" altLang="ko-KR" sz="1000" b="1">
                <a:solidFill>
                  <a:srgbClr val="FF0000"/>
                </a:solidFill>
                <a:ea typeface="한컴산뜻돋움"/>
              </a:rPr>
              <a:t>		</a:t>
            </a:r>
            <a:r>
              <a:rPr lang="en-US" altLang="ko-KR" sz="1000" b="1">
                <a:solidFill>
                  <a:srgbClr val="FF0000"/>
                </a:solidFill>
                <a:latin typeface="한컴산뜻돋움"/>
                <a:ea typeface="한컴산뜻돋움"/>
              </a:rPr>
              <a:t>break;</a:t>
            </a:r>
          </a:p>
          <a:p>
            <a:pPr>
              <a:defRPr/>
            </a:pPr>
            <a:r>
              <a:rPr lang="en-US" altLang="ko-KR" sz="1000" b="1">
                <a:ea typeface="한컴산뜻돋움"/>
              </a:rPr>
              <a:t>	</a:t>
            </a:r>
            <a:r>
              <a:rPr lang="en-US" altLang="ko-KR" sz="1000" b="1">
                <a:solidFill>
                  <a:srgbClr val="0000FF"/>
                </a:solidFill>
                <a:latin typeface="한컴산뜻돋움"/>
                <a:ea typeface="한컴산뜻돋움"/>
              </a:rPr>
              <a:t>out.write(buffer, 0, count);</a:t>
            </a:r>
          </a:p>
          <a:p>
            <a:pPr>
              <a:defRPr/>
            </a:pPr>
            <a:r>
              <a:rPr lang="en-US" altLang="ko-KR" sz="1000" b="1">
                <a:latin typeface="한컴산뜻돋움"/>
                <a:ea typeface="한컴산뜻돋움"/>
              </a:rPr>
              <a:t>}</a:t>
            </a:r>
          </a:p>
          <a:p>
            <a:pPr>
              <a:defRPr/>
            </a:pPr>
            <a:r>
              <a:rPr lang="en-US" altLang="ko-KR" sz="1000" b="1">
                <a:solidFill>
                  <a:srgbClr val="0000FF"/>
                </a:solidFill>
                <a:latin typeface="한컴산뜻돋움"/>
                <a:ea typeface="한컴산뜻돋움"/>
              </a:rPr>
              <a:t>in.close();</a:t>
            </a:r>
          </a:p>
          <a:p>
            <a:pPr>
              <a:defRPr/>
            </a:pPr>
            <a:r>
              <a:rPr lang="en-US" altLang="ko-KR" sz="1000" b="1">
                <a:latin typeface="한컴산뜻돋움"/>
                <a:ea typeface="한컴산뜻돋움"/>
              </a:rPr>
              <a:t>out.close();</a:t>
            </a:r>
          </a:p>
          <a:p>
            <a:pPr>
              <a:defRPr/>
            </a:pPr>
            <a:endParaRPr lang="en-US" altLang="ko-KR" sz="1000" b="1">
              <a:latin typeface="한컴산뜻돋움"/>
              <a:ea typeface="한컴산뜻돋움"/>
            </a:endParaRPr>
          </a:p>
        </p:txBody>
      </p:sp>
      <p:sp>
        <p:nvSpPr>
          <p:cNvPr id="22539" name="직사각형 22538"/>
          <p:cNvSpPr txBox="1"/>
          <p:nvPr/>
        </p:nvSpPr>
        <p:spPr>
          <a:xfrm>
            <a:off x="3982692" y="4143571"/>
            <a:ext cx="5161308" cy="2522023"/>
          </a:xfrm>
          <a:prstGeom prst="rect">
            <a:avLst/>
          </a:prstGeom>
          <a:ln/>
        </p:spPr>
        <p:style>
          <a:lnRef idx="2">
            <a:schemeClr val="accent2"/>
          </a:lnRef>
          <a:fillRef idx="1">
            <a:schemeClr val="lt1"/>
          </a:fillRef>
          <a:effectRef idx="2">
            <a:schemeClr val="accent2"/>
          </a:effectRef>
          <a:fontRef idx="minor">
            <a:schemeClr val="dk1"/>
          </a:fontRef>
        </p:style>
        <p:txBody>
          <a:bodyPr wrap="square">
            <a:spAutoFit/>
          </a:bodyPr>
          <a:lstStyle/>
          <a:p>
            <a:pPr>
              <a:defRPr/>
            </a:pPr>
            <a:r>
              <a:rPr lang="en-US" altLang="ko-KR" sz="1000" b="1">
                <a:latin typeface="한컴산뜻돋움"/>
                <a:ea typeface="한컴산뜻돋움"/>
              </a:rPr>
              <a:t>OutputStream out = response.getOutputStream();</a:t>
            </a:r>
          </a:p>
          <a:p>
            <a:pPr>
              <a:defRPr/>
            </a:pPr>
            <a:r>
              <a:rPr lang="en-US" altLang="ko-KR" sz="1000" b="1">
                <a:latin typeface="한컴산뜻돋움"/>
                <a:ea typeface="한컴산뜻돋움"/>
              </a:rPr>
              <a:t>String filePath = CURR_IMAGE_REPO_PATH + "\\" + imageFileName;</a:t>
            </a:r>
          </a:p>
          <a:p>
            <a:pPr>
              <a:defRPr/>
            </a:pPr>
            <a:r>
              <a:rPr lang="en-US" altLang="ko-KR" sz="1000" b="1">
                <a:latin typeface="한컴산뜻돋움"/>
                <a:ea typeface="한컴산뜻돋움"/>
              </a:rPr>
              <a:t>File image = new File(filePath);</a:t>
            </a:r>
          </a:p>
          <a:p>
            <a:pPr>
              <a:defRPr/>
            </a:pPr>
            <a:r>
              <a:rPr lang="en-US" altLang="ko-KR" sz="1000" b="1">
                <a:latin typeface="한컴산뜻돋움"/>
                <a:ea typeface="한컴산뜻돋움"/>
              </a:rPr>
              <a:t>int lastIndex = imageFileName.lastIndexOf(".");</a:t>
            </a:r>
          </a:p>
          <a:p>
            <a:pPr>
              <a:defRPr/>
            </a:pPr>
            <a:r>
              <a:rPr lang="en-US" altLang="ko-KR" sz="1000" b="1">
                <a:latin typeface="한컴산뜻돋움"/>
                <a:ea typeface="한컴산뜻돋움"/>
              </a:rPr>
              <a:t>String fileName = imageFileName.substring(0,lastIndex);</a:t>
            </a:r>
          </a:p>
          <a:p>
            <a:pPr>
              <a:defRPr/>
            </a:pPr>
            <a:r>
              <a:rPr lang="en-US" altLang="ko-KR" sz="1000" b="1">
                <a:latin typeface="한컴산뜻돋움"/>
                <a:ea typeface="한컴산뜻돋움"/>
              </a:rPr>
              <a:t>File thumbnail = new </a:t>
            </a:r>
          </a:p>
          <a:p>
            <a:pPr>
              <a:defRPr/>
            </a:pPr>
            <a:r>
              <a:rPr lang="en-US" altLang="ko-KR" sz="1000" b="1">
                <a:latin typeface="한컴산뜻돋움"/>
                <a:ea typeface="한컴산뜻돋움"/>
              </a:rPr>
              <a:t>File(CURR_IMAGE_REPO_PATH+"\\"+"thumbnail"+"\\"+fileName+".png");</a:t>
            </a:r>
          </a:p>
          <a:p>
            <a:pPr>
              <a:defRPr/>
            </a:pPr>
            <a:r>
              <a:rPr lang="en-US" altLang="ko-KR" sz="1000" b="1">
                <a:latin typeface="한컴산뜻돋움"/>
                <a:ea typeface="한컴산뜻돋움"/>
              </a:rPr>
              <a:t>if (image.exists()) { </a:t>
            </a:r>
          </a:p>
          <a:p>
            <a:pPr>
              <a:defRPr/>
            </a:pPr>
            <a:r>
              <a:rPr lang="en-US" altLang="ko-KR" sz="1000" b="1">
                <a:latin typeface="한컴산뜻돋움"/>
                <a:ea typeface="한컴산뜻돋움"/>
              </a:rPr>
              <a:t>    </a:t>
            </a:r>
            <a:r>
              <a:rPr lang="en-US" altLang="ko-KR" sz="1000" b="1">
                <a:solidFill>
                  <a:srgbClr val="0000FF"/>
                </a:solidFill>
                <a:latin typeface="한컴산뜻돋움"/>
                <a:ea typeface="한컴산뜻돋움"/>
              </a:rPr>
              <a:t>Thumbnails.of(image).size(50,50).outputFormat("png").</a:t>
            </a:r>
            <a:r>
              <a:rPr lang="en-US" altLang="ko-KR" sz="1000" b="1">
                <a:solidFill>
                  <a:srgbClr val="800080"/>
                </a:solidFill>
                <a:latin typeface="한컴산뜻돋움"/>
                <a:ea typeface="한컴산뜻돋움"/>
              </a:rPr>
              <a:t>toOutputStream(out);</a:t>
            </a:r>
          </a:p>
          <a:p>
            <a:pPr>
              <a:defRPr/>
            </a:pPr>
            <a:r>
              <a:rPr lang="en-US" altLang="ko-KR" sz="1000" b="1">
                <a:latin typeface="한컴산뜻돋움"/>
                <a:ea typeface="한컴산뜻돋움"/>
              </a:rPr>
              <a:t>}else {</a:t>
            </a:r>
          </a:p>
          <a:p>
            <a:pPr>
              <a:defRPr/>
            </a:pPr>
            <a:r>
              <a:rPr lang="en-US" altLang="ko-KR" sz="1000" b="1">
                <a:ea typeface="한컴산뜻돋움"/>
              </a:rPr>
              <a:t>	</a:t>
            </a:r>
            <a:r>
              <a:rPr lang="en-US" altLang="ko-KR" sz="1000" b="1">
                <a:latin typeface="한컴산뜻돋움"/>
                <a:ea typeface="한컴산뜻돋움"/>
              </a:rPr>
              <a:t>return;</a:t>
            </a:r>
          </a:p>
          <a:p>
            <a:pPr>
              <a:defRPr/>
            </a:pPr>
            <a:r>
              <a:rPr lang="en-US" altLang="ko-KR" sz="1000" b="1">
                <a:latin typeface="한컴산뜻돋움"/>
                <a:ea typeface="한컴산뜻돋움"/>
              </a:rPr>
              <a:t>}</a:t>
            </a:r>
          </a:p>
          <a:p>
            <a:pPr>
              <a:defRPr/>
            </a:pPr>
            <a:r>
              <a:rPr lang="en-US" altLang="ko-KR" sz="1000" b="1">
                <a:solidFill>
                  <a:srgbClr val="0000FF"/>
                </a:solidFill>
                <a:latin typeface="한컴산뜻돋움"/>
                <a:ea typeface="한컴산뜻돋움"/>
              </a:rPr>
              <a:t>byte[] buffer = new byte[1024 * 8];</a:t>
            </a:r>
          </a:p>
          <a:p>
            <a:pPr>
              <a:defRPr/>
            </a:pPr>
            <a:r>
              <a:rPr lang="en-US" altLang="ko-KR" sz="1000" b="1">
                <a:solidFill>
                  <a:srgbClr val="0000FF"/>
                </a:solidFill>
                <a:latin typeface="한컴산뜻돋움"/>
                <a:ea typeface="한컴산뜻돋움"/>
              </a:rPr>
              <a:t>out.write(buffer);</a:t>
            </a:r>
          </a:p>
          <a:p>
            <a:pPr>
              <a:defRPr/>
            </a:pPr>
            <a:r>
              <a:rPr lang="en-US" altLang="ko-KR" sz="1000" b="1">
                <a:latin typeface="한컴산뜻돋움"/>
                <a:ea typeface="한컴산뜻돋움"/>
              </a:rPr>
              <a:t>out.close();</a:t>
            </a:r>
          </a:p>
          <a:p>
            <a:pPr>
              <a:defRPr/>
            </a:pPr>
            <a:r>
              <a:rPr lang="en-US" altLang="ko-KR" sz="1000" b="1">
                <a:latin typeface="한컴산뜻돋움"/>
                <a:ea typeface="한컴산뜻돋움"/>
              </a:rPr>
              <a:t>}</a:t>
            </a:r>
          </a:p>
        </p:txBody>
      </p:sp>
      <p:sp>
        <p:nvSpPr>
          <p:cNvPr id="22540" name="자유형 22539"/>
          <p:cNvSpPr/>
          <p:nvPr/>
        </p:nvSpPr>
        <p:spPr>
          <a:xfrm>
            <a:off x="5465714" y="2894594"/>
            <a:ext cx="1263490" cy="1068811"/>
          </a:xfrm>
          <a:custGeom>
            <a:avLst/>
            <a:gdLst>
              <a:gd name="connsiteX0" fmla="*/ -3334 w 1263490"/>
              <a:gd name="connsiteY0" fmla="*/ 320483 h 1068811"/>
              <a:gd name="connsiteX1" fmla="*/ 1139666 w 1263490"/>
              <a:gd name="connsiteY1" fmla="*/ 25208 h 1068811"/>
              <a:gd name="connsiteX2" fmla="*/ 1244441 w 1263490"/>
              <a:gd name="connsiteY2" fmla="*/ 1072958 h 1068811"/>
            </a:gdLst>
            <a:ahLst/>
            <a:cxnLst>
              <a:cxn ang="0">
                <a:pos x="connsiteX0" y="connsiteY0"/>
              </a:cxn>
              <a:cxn ang="0">
                <a:pos x="connsiteX1" y="connsiteY1"/>
              </a:cxn>
              <a:cxn ang="0">
                <a:pos x="connsiteX2" y="connsiteY2"/>
              </a:cxn>
            </a:cxnLst>
            <a:rect l="l" t="t" r="r" b="b"/>
            <a:pathLst>
              <a:path w="1263490" h="1068811">
                <a:moveTo>
                  <a:pt x="-3334" y="320483"/>
                </a:moveTo>
                <a:cubicBezTo>
                  <a:pt x="187165" y="271270"/>
                  <a:pt x="931703" y="-100204"/>
                  <a:pt x="1139666" y="25208"/>
                </a:cubicBezTo>
                <a:cubicBezTo>
                  <a:pt x="1347628" y="150620"/>
                  <a:pt x="1226978" y="898333"/>
                  <a:pt x="1244441" y="1072958"/>
                </a:cubicBezTo>
              </a:path>
            </a:pathLst>
          </a:cu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tLang="ko-KR"/>
          </a:p>
        </p:txBody>
      </p:sp>
      <p:sp>
        <p:nvSpPr>
          <p:cNvPr id="22541" name="TextBox 22540"/>
          <p:cNvSpPr txBox="1"/>
          <p:nvPr/>
        </p:nvSpPr>
        <p:spPr>
          <a:xfrm>
            <a:off x="7170668" y="3806894"/>
            <a:ext cx="1863587" cy="269972"/>
          </a:xfrm>
          <a:prstGeom prst="rect">
            <a:avLst/>
          </a:prstGeom>
          <a:ln>
            <a:solidFill>
              <a:schemeClr val="accent2"/>
            </a:solidFill>
          </a:ln>
        </p:spPr>
        <p:txBody>
          <a:bodyPr wrap="square">
            <a:spAutoFit/>
          </a:bodyPr>
          <a:lstStyle/>
          <a:p>
            <a:pPr>
              <a:defRPr/>
            </a:pPr>
            <a:r>
              <a:rPr lang="ko-KR" altLang="en-US" sz="1200">
                <a:solidFill>
                  <a:srgbClr val="FF0000"/>
                </a:solidFill>
              </a:rPr>
              <a:t>이미지 파일 저장 없이</a:t>
            </a:r>
          </a:p>
        </p:txBody>
      </p:sp>
      <p:sp>
        <p:nvSpPr>
          <p:cNvPr id="22542" name="TextBox 22541"/>
          <p:cNvSpPr txBox="1"/>
          <p:nvPr/>
        </p:nvSpPr>
        <p:spPr>
          <a:xfrm>
            <a:off x="127552" y="5708997"/>
            <a:ext cx="1863587" cy="267899"/>
          </a:xfrm>
          <a:prstGeom prst="rect">
            <a:avLst/>
          </a:prstGeom>
          <a:ln>
            <a:solidFill>
              <a:srgbClr val="ED7D31">
                <a:alpha val="100000"/>
              </a:srgbClr>
            </a:solidFill>
          </a:ln>
        </p:spPr>
        <p:txBody>
          <a:bodyPr wrap="square">
            <a:spAutoFit/>
          </a:bodyPr>
          <a:lstStyle/>
          <a:p>
            <a:pPr marL="0" indent="0" algn="l" defTabSz="457200" rtl="0" eaLnBrk="1" latinLnBrk="0" hangingPunct="1">
              <a:lnSpc>
                <a:spcPct val="100000"/>
              </a:lnSpc>
              <a:spcBef>
                <a:spcPct val="0"/>
              </a:spcBef>
              <a:spcAft>
                <a:spcPts val="0"/>
              </a:spcAft>
              <a:buNone/>
              <a:defRPr/>
            </a:pPr>
            <a:r>
              <a:rPr kumimoji="0" lang="ko-KR" altLang="en-US" sz="1200" b="0" i="0" u="none" strike="noStrike" kern="1200" cap="none" spc="0" normalizeH="0" baseline="0">
                <a:solidFill>
                  <a:srgbClr val="FF0000"/>
                </a:solidFill>
                <a:latin typeface="Calibri"/>
                <a:ea typeface="맑은 고딕"/>
                <a:cs typeface="맑은 고딕"/>
              </a:rPr>
              <a:t>이미지 파일 저장하기</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28.2 </a:t>
            </a:r>
            <a:r>
              <a:rPr lang="ko-KR" altLang="en-US" sz="2800">
                <a:solidFill>
                  <a:schemeClr val="bg1">
                    <a:lumMod val="65000"/>
                  </a:schemeClr>
                </a:solidFill>
              </a:rPr>
              <a:t>썸네일 이미지 사용하기</a:t>
            </a:r>
            <a:endParaRPr lang="ko-KR" altLang="en-US" sz="2800" spc="-89">
              <a:solidFill>
                <a:srgbClr val="281F3D"/>
              </a:solidFill>
            </a:endParaRPr>
          </a:p>
        </p:txBody>
      </p:sp>
      <p:sp>
        <p:nvSpPr>
          <p:cNvPr id="3" name="TextBox 2"/>
          <p:cNvSpPr txBox="1"/>
          <p:nvPr/>
        </p:nvSpPr>
        <p:spPr>
          <a:xfrm>
            <a:off x="665922" y="1441174"/>
            <a:ext cx="6977269" cy="276999"/>
          </a:xfrm>
          <a:prstGeom prst="rect">
            <a:avLst/>
          </a:prstGeom>
          <a:noFill/>
        </p:spPr>
        <p:txBody>
          <a:bodyPr wrap="square">
            <a:spAutoFit/>
          </a:bodyPr>
          <a:lstStyle/>
          <a:p>
            <a:pPr lvl="0"/>
            <a:r>
              <a:rPr lang="en-US" altLang="ko-KR" sz="1200" b="1">
                <a:latin typeface="+mj-ea"/>
                <a:ea typeface="+mj-ea"/>
              </a:rPr>
              <a:t>2. </a:t>
            </a:r>
            <a:r>
              <a:rPr lang="ko-KR" altLang="en-US" sz="1200">
                <a:latin typeface="+mj-ea"/>
                <a:ea typeface="+mj-ea"/>
              </a:rPr>
              <a:t>썸네일 이미지 저장 폴더의 이미지들을 삭제한 후 다시 실행해 보세요</a:t>
            </a:r>
            <a:r>
              <a:rPr lang="en-US" altLang="ko-KR" sz="1200">
                <a:latin typeface="+mj-ea"/>
                <a:ea typeface="+mj-ea"/>
              </a:rPr>
              <a:t>.</a:t>
            </a:r>
            <a:endParaRPr lang="ko-KR" altLang="en-US" sz="1200">
              <a:latin typeface="+mj-ea"/>
              <a:ea typeface="+mj-ea"/>
            </a:endParaRPr>
          </a:p>
        </p:txBody>
      </p:sp>
      <p:pic>
        <p:nvPicPr>
          <p:cNvPr id="6" name="그림 5"/>
          <p:cNvPicPr/>
          <p:nvPr/>
        </p:nvPicPr>
        <p:blipFill rotWithShape="1">
          <a:blip r:embed="rId2">
            <a:alphaModFix/>
            <a:lum/>
          </a:blip>
          <a:stretch>
            <a:fillRect/>
          </a:stretch>
        </p:blipFill>
        <p:spPr>
          <a:xfrm>
            <a:off x="2703567" y="1862220"/>
            <a:ext cx="2703195" cy="2954655"/>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28.2 </a:t>
            </a:r>
            <a:r>
              <a:rPr lang="ko-KR" altLang="en-US" sz="2800">
                <a:solidFill>
                  <a:schemeClr val="bg1">
                    <a:lumMod val="65000"/>
                  </a:schemeClr>
                </a:solidFill>
              </a:rPr>
              <a:t>썸네일 이미지 사용하기</a:t>
            </a:r>
            <a:endParaRPr lang="ko-KR" altLang="en-US" sz="2800" spc="-89">
              <a:solidFill>
                <a:srgbClr val="281F3D"/>
              </a:solidFill>
            </a:endParaRPr>
          </a:p>
        </p:txBody>
      </p:sp>
      <p:sp>
        <p:nvSpPr>
          <p:cNvPr id="3" name="TextBox 2"/>
          <p:cNvSpPr txBox="1"/>
          <p:nvPr/>
        </p:nvSpPr>
        <p:spPr>
          <a:xfrm>
            <a:off x="655983" y="1530626"/>
            <a:ext cx="7513979" cy="448669"/>
          </a:xfrm>
          <a:prstGeom prst="rect">
            <a:avLst/>
          </a:prstGeom>
          <a:noFill/>
        </p:spPr>
        <p:txBody>
          <a:bodyPr wrap="square">
            <a:spAutoFit/>
          </a:bodyPr>
          <a:lstStyle/>
          <a:p>
            <a:pPr lvl="0"/>
            <a:r>
              <a:rPr lang="en-US" altLang="ko-KR" sz="1200" b="1">
                <a:latin typeface="+mj-ea"/>
                <a:ea typeface="+mj-ea"/>
              </a:rPr>
              <a:t>3. </a:t>
            </a:r>
            <a:r>
              <a:rPr lang="ko-KR" altLang="en-US" sz="1200">
                <a:latin typeface="+mj-ea"/>
                <a:ea typeface="+mj-ea"/>
              </a:rPr>
              <a:t>브라우저에 표시되는 결과는 앞에서와 같지만 해당 경로의 폴더를 보면 썸네일 이미지 파일은 따로</a:t>
            </a:r>
          </a:p>
          <a:p>
            <a:pPr lvl="0"/>
            <a:r>
              <a:rPr lang="en-US" altLang="ko-KR" sz="1200">
                <a:latin typeface="+mj-ea"/>
                <a:ea typeface="+mj-ea"/>
              </a:rPr>
              <a:t>   </a:t>
            </a:r>
            <a:r>
              <a:rPr lang="ko-KR" altLang="en-US" sz="1200">
                <a:latin typeface="+mj-ea"/>
                <a:ea typeface="+mj-ea"/>
              </a:rPr>
              <a:t>생성되지 않았습니다</a:t>
            </a:r>
            <a:r>
              <a:rPr lang="en-US" altLang="ko-KR" sz="1200">
                <a:latin typeface="+mj-ea"/>
                <a:ea typeface="+mj-ea"/>
              </a:rPr>
              <a:t>.</a:t>
            </a:r>
            <a:endParaRPr lang="ko-KR" altLang="en-US" sz="1200">
              <a:latin typeface="+mj-ea"/>
              <a:ea typeface="+mj-ea"/>
            </a:endParaRPr>
          </a:p>
        </p:txBody>
      </p:sp>
      <p:pic>
        <p:nvPicPr>
          <p:cNvPr id="6" name="그림 5"/>
          <p:cNvPicPr/>
          <p:nvPr/>
        </p:nvPicPr>
        <p:blipFill rotWithShape="1">
          <a:blip r:embed="rId2">
            <a:alphaModFix/>
            <a:lum/>
          </a:blip>
          <a:stretch>
            <a:fillRect/>
          </a:stretch>
        </p:blipFill>
        <p:spPr>
          <a:xfrm>
            <a:off x="1573189" y="1992291"/>
            <a:ext cx="5332730" cy="2545080"/>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28.3 </a:t>
            </a:r>
            <a:r>
              <a:rPr lang="ko-KR" altLang="en-US" sz="2800">
                <a:solidFill>
                  <a:schemeClr val="bg1">
                    <a:lumMod val="65000"/>
                  </a:schemeClr>
                </a:solidFill>
              </a:rPr>
              <a:t>스프링 이메일 사용하기</a:t>
            </a:r>
            <a:endParaRPr lang="ko-KR" altLang="en-US" sz="2800" spc="-89">
              <a:solidFill>
                <a:srgbClr val="281F3D"/>
              </a:solidFill>
            </a:endParaRPr>
          </a:p>
        </p:txBody>
      </p:sp>
      <p:sp>
        <p:nvSpPr>
          <p:cNvPr id="3" name="TextBox 2"/>
          <p:cNvSpPr txBox="1"/>
          <p:nvPr/>
        </p:nvSpPr>
        <p:spPr>
          <a:xfrm>
            <a:off x="586409" y="1560443"/>
            <a:ext cx="7464285" cy="637927"/>
          </a:xfrm>
          <a:prstGeom prst="rect">
            <a:avLst/>
          </a:prstGeom>
          <a:noFill/>
          <a:ln w="19050">
            <a:solidFill>
              <a:srgbClr val="00B0F0"/>
            </a:solidFill>
          </a:ln>
        </p:spPr>
        <p:txBody>
          <a:bodyPr wrap="square">
            <a:spAutoFit/>
          </a:bodyPr>
          <a:lstStyle/>
          <a:p>
            <a:pPr marL="171450" indent="-171450">
              <a:lnSpc>
                <a:spcPct val="150000"/>
              </a:lnSpc>
              <a:buFont typeface="Arial"/>
              <a:buChar char="•"/>
              <a:defRPr/>
            </a:pPr>
            <a:r>
              <a:rPr lang="ko-KR" altLang="en-US" sz="1200">
                <a:latin typeface="+mj-ea"/>
                <a:ea typeface="+mj-ea"/>
              </a:rPr>
              <a:t>스프링에선 이메일 라이브러리를 이용해서 쉽게 이메일 기능을 구현할 수 있음</a:t>
            </a:r>
          </a:p>
          <a:p>
            <a:pPr marL="171450" indent="-171450">
              <a:lnSpc>
                <a:spcPct val="150000"/>
              </a:lnSpc>
              <a:buFont typeface="Arial"/>
              <a:buChar char="•"/>
              <a:defRPr/>
            </a:pPr>
            <a:r>
              <a:rPr lang="ko-KR" altLang="en-US" sz="1200">
                <a:latin typeface="+mj-ea"/>
                <a:ea typeface="+mj-ea"/>
              </a:rPr>
              <a:t>구글의 </a:t>
            </a:r>
            <a:r>
              <a:rPr lang="en-US" altLang="ko-KR" sz="1200">
                <a:latin typeface="+mj-ea"/>
                <a:ea typeface="+mj-ea"/>
              </a:rPr>
              <a:t>SMTP </a:t>
            </a:r>
            <a:r>
              <a:rPr lang="ko-KR" altLang="en-US" sz="1200">
                <a:latin typeface="+mj-ea"/>
                <a:ea typeface="+mj-ea"/>
              </a:rPr>
              <a:t>서버을 이용해서 이메일 기능 구현</a:t>
            </a:r>
          </a:p>
        </p:txBody>
      </p:sp>
      <p:sp>
        <p:nvSpPr>
          <p:cNvPr id="4" name="TextBox 3"/>
          <p:cNvSpPr txBox="1"/>
          <p:nvPr/>
        </p:nvSpPr>
        <p:spPr>
          <a:xfrm>
            <a:off x="596899" y="2544953"/>
            <a:ext cx="7494104" cy="272363"/>
          </a:xfrm>
          <a:prstGeom prst="rect">
            <a:avLst/>
          </a:prstGeom>
          <a:noFill/>
        </p:spPr>
        <p:txBody>
          <a:bodyPr wrap="square">
            <a:spAutoFit/>
          </a:bodyPr>
          <a:lstStyle/>
          <a:p>
            <a:pPr lvl="0">
              <a:defRPr/>
            </a:pPr>
            <a:r>
              <a:rPr lang="en-US" altLang="ko-KR" sz="1200" b="1">
                <a:latin typeface="+mj-ea"/>
                <a:ea typeface="+mj-ea"/>
              </a:rPr>
              <a:t>1. </a:t>
            </a:r>
            <a:r>
              <a:rPr lang="ko-KR" altLang="en-US" sz="1200">
                <a:latin typeface="+mj-ea"/>
                <a:ea typeface="+mj-ea"/>
              </a:rPr>
              <a:t>이메일 기능 설정을 위한 </a:t>
            </a:r>
            <a:r>
              <a:rPr lang="en-US" altLang="ko-KR" sz="1200">
                <a:latin typeface="+mj-ea"/>
                <a:ea typeface="+mj-ea"/>
              </a:rPr>
              <a:t>XML </a:t>
            </a:r>
            <a:r>
              <a:rPr lang="ko-KR" altLang="en-US" sz="1200">
                <a:latin typeface="+mj-ea"/>
                <a:ea typeface="+mj-ea"/>
              </a:rPr>
              <a:t>파일들을 준비합니다</a:t>
            </a:r>
            <a:r>
              <a:rPr lang="en-US" altLang="ko-KR" sz="1200">
                <a:latin typeface="+mj-ea"/>
                <a:ea typeface="+mj-ea"/>
              </a:rPr>
              <a:t>.</a:t>
            </a:r>
            <a:endParaRPr lang="ko-KR" altLang="en-US" sz="1200">
              <a:latin typeface="+mj-ea"/>
              <a:ea typeface="+mj-ea"/>
            </a:endParaRPr>
          </a:p>
        </p:txBody>
      </p:sp>
      <p:pic>
        <p:nvPicPr>
          <p:cNvPr id="7" name="그림 6"/>
          <p:cNvPicPr/>
          <p:nvPr/>
        </p:nvPicPr>
        <p:blipFill rotWithShape="1">
          <a:blip r:embed="rId2">
            <a:alphaModFix/>
            <a:lum/>
          </a:blip>
          <a:stretch>
            <a:fillRect/>
          </a:stretch>
        </p:blipFill>
        <p:spPr>
          <a:xfrm>
            <a:off x="270461" y="2896007"/>
            <a:ext cx="2571750" cy="2657475"/>
          </a:xfrm>
          <a:prstGeom prst="rect">
            <a:avLst/>
          </a:prstGeom>
          <a:ln>
            <a:solidFill>
              <a:schemeClr val="tx1"/>
            </a:solidFill>
          </a:ln>
        </p:spPr>
      </p:pic>
      <p:pic>
        <p:nvPicPr>
          <p:cNvPr id="14" name="그림 28675"/>
          <p:cNvPicPr/>
          <p:nvPr/>
        </p:nvPicPr>
        <p:blipFill rotWithShape="1">
          <a:blip r:embed="rId3">
            <a:alphaModFix/>
            <a:lum/>
          </a:blip>
          <a:stretch>
            <a:fillRect/>
          </a:stretch>
        </p:blipFill>
        <p:spPr>
          <a:xfrm>
            <a:off x="4320107" y="1961294"/>
            <a:ext cx="2905125" cy="234950"/>
          </a:xfrm>
          <a:prstGeom prst="rect">
            <a:avLst/>
          </a:prstGeom>
        </p:spPr>
      </p:pic>
      <p:sp>
        <p:nvSpPr>
          <p:cNvPr id="15" name="직사각형 12"/>
          <p:cNvSpPr txBox="1"/>
          <p:nvPr/>
        </p:nvSpPr>
        <p:spPr>
          <a:xfrm>
            <a:off x="2893294" y="2911941"/>
            <a:ext cx="6021941" cy="2677329"/>
          </a:xfrm>
          <a:prstGeom prst="rect">
            <a:avLst/>
          </a:prstGeom>
          <a:ln w="9525" cap="flat" cmpd="sng">
            <a:solidFill>
              <a:schemeClr val="accent1"/>
            </a:solidFill>
            <a:prstDash val="solid"/>
            <a:round/>
          </a:ln>
        </p:spPr>
        <p:txBody>
          <a:bodyPr wrap="square">
            <a:spAutoFit/>
          </a:bodyPr>
          <a:lstStyle/>
          <a:p>
            <a:pPr>
              <a:defRPr/>
            </a:pPr>
            <a:r>
              <a:rPr lang="ko-KR" altLang="en-US" sz="1000" b="1">
                <a:latin typeface="한컴산뜻돋움"/>
                <a:ea typeface="한컴산뜻돋움"/>
              </a:rPr>
              <a:t>기본적으로 제공되는 인터페이스 및 클래스들은 다음과 같다</a:t>
            </a:r>
          </a:p>
          <a:p>
            <a:pPr>
              <a:defRPr/>
            </a:pPr>
            <a:endParaRPr lang="ko-KR" altLang="en-US" sz="1000" b="1">
              <a:latin typeface="한컴산뜻돋움"/>
              <a:ea typeface="한컴산뜻돋움"/>
            </a:endParaRPr>
          </a:p>
          <a:p>
            <a:pPr>
              <a:defRPr/>
            </a:pPr>
            <a:r>
              <a:rPr lang="ko-KR" altLang="en-US" sz="1000" b="1">
                <a:latin typeface="한컴산뜻돋움"/>
                <a:ea typeface="한컴산뜻돋움"/>
              </a:rPr>
              <a:t>1) </a:t>
            </a:r>
            <a:r>
              <a:rPr lang="ko-KR" altLang="en-US" sz="1000" b="1">
                <a:solidFill>
                  <a:srgbClr val="0000FF"/>
                </a:solidFill>
                <a:latin typeface="한컴산뜻돋움"/>
                <a:ea typeface="한컴산뜻돋움"/>
              </a:rPr>
              <a:t>MailSender</a:t>
            </a:r>
            <a:r>
              <a:rPr lang="ko-KR" altLang="en-US" sz="1000" b="1">
                <a:latin typeface="한컴산뜻돋움"/>
                <a:ea typeface="한컴산뜻돋움"/>
              </a:rPr>
              <a:t> 인터페이스</a:t>
            </a:r>
          </a:p>
          <a:p>
            <a:pPr>
              <a:defRPr/>
            </a:pPr>
            <a:r>
              <a:rPr lang="ko-KR" altLang="en-US" sz="1000" b="1">
                <a:latin typeface="한컴산뜻돋움"/>
                <a:ea typeface="한컴산뜻돋움"/>
              </a:rPr>
              <a:t>    단순한 이메일을 보내기위한 기본 기능들을 제공하는 최상위 레벨의 인터페이스다</a:t>
            </a:r>
          </a:p>
          <a:p>
            <a:pPr>
              <a:defRPr/>
            </a:pPr>
            <a:r>
              <a:rPr lang="ko-KR" altLang="en-US" sz="1000" b="1">
                <a:latin typeface="한컴산뜻돋움"/>
                <a:ea typeface="한컴산뜻돋움"/>
              </a:rPr>
              <a:t>2)</a:t>
            </a:r>
            <a:r>
              <a:rPr lang="ko-KR" altLang="en-US" sz="1000" b="1">
                <a:solidFill>
                  <a:srgbClr val="0000FF"/>
                </a:solidFill>
                <a:latin typeface="한컴산뜻돋움"/>
                <a:ea typeface="한컴산뜻돋움"/>
              </a:rPr>
              <a:t> JavaMailSender</a:t>
            </a:r>
            <a:r>
              <a:rPr lang="ko-KR" altLang="en-US" sz="1000" b="1">
                <a:latin typeface="한컴산뜻돋움"/>
                <a:ea typeface="한컴산뜻돋움"/>
              </a:rPr>
              <a:t> 인터페이스</a:t>
            </a:r>
          </a:p>
          <a:p>
            <a:pPr>
              <a:defRPr/>
            </a:pPr>
            <a:r>
              <a:rPr lang="ko-KR" altLang="en-US" sz="1000" b="1">
                <a:latin typeface="한컴산뜻돋움"/>
                <a:ea typeface="한컴산뜻돋움"/>
              </a:rPr>
              <a:t>    MailSender 인터페이스의 하위 인터페이스이며, 이 인터페이스는 MIME 메시지를 지원하고 대체로     </a:t>
            </a:r>
          </a:p>
          <a:p>
            <a:pPr>
              <a:defRPr/>
            </a:pPr>
            <a:r>
              <a:rPr lang="ko-KR" altLang="en-US" sz="1000" b="1">
                <a:latin typeface="한컴산뜻돋움"/>
                <a:ea typeface="한컴산뜻돋움"/>
              </a:rPr>
              <a:t>    MimeMessageHelper 클래스와 같이 쓰인다.</a:t>
            </a:r>
          </a:p>
          <a:p>
            <a:pPr>
              <a:defRPr/>
            </a:pPr>
            <a:r>
              <a:rPr lang="ko-KR" altLang="en-US" sz="1000" b="1">
                <a:latin typeface="한컴산뜻돋움"/>
                <a:ea typeface="한컴산뜻돋움"/>
              </a:rPr>
              <a:t>3) </a:t>
            </a:r>
            <a:r>
              <a:rPr lang="ko-KR" altLang="en-US" sz="1000" b="1">
                <a:solidFill>
                  <a:srgbClr val="0000FF"/>
                </a:solidFill>
                <a:latin typeface="한컴산뜻돋움"/>
                <a:ea typeface="한컴산뜻돋움"/>
              </a:rPr>
              <a:t>JavaMailSenderImpl</a:t>
            </a:r>
            <a:r>
              <a:rPr lang="ko-KR" altLang="en-US" sz="1000" b="1">
                <a:latin typeface="한컴산뜻돋움"/>
                <a:ea typeface="한컴산뜻돋움"/>
              </a:rPr>
              <a:t> 클래스</a:t>
            </a:r>
          </a:p>
          <a:p>
            <a:pPr>
              <a:defRPr/>
            </a:pPr>
            <a:r>
              <a:rPr lang="ko-KR" altLang="en-US" sz="1000" b="1">
                <a:latin typeface="한컴산뜻돋움"/>
                <a:ea typeface="한컴산뜻돋움"/>
              </a:rPr>
              <a:t>    JavaMailSender 인터페이스의 구현 클래스이다.</a:t>
            </a:r>
          </a:p>
          <a:p>
            <a:pPr>
              <a:defRPr/>
            </a:pPr>
            <a:r>
              <a:rPr lang="ko-KR" altLang="en-US" sz="1000" b="1">
                <a:latin typeface="한컴산뜻돋움"/>
                <a:ea typeface="한컴산뜻돋움"/>
              </a:rPr>
              <a:t>4) </a:t>
            </a:r>
            <a:r>
              <a:rPr lang="ko-KR" altLang="en-US" sz="1000" b="1">
                <a:solidFill>
                  <a:srgbClr val="0000FF"/>
                </a:solidFill>
                <a:latin typeface="한컴산뜻돋움"/>
                <a:ea typeface="한컴산뜻돋움"/>
              </a:rPr>
              <a:t>SimpleMailMessage</a:t>
            </a:r>
            <a:r>
              <a:rPr lang="ko-KR" altLang="en-US" sz="1000" b="1">
                <a:latin typeface="한컴산뜻돋움"/>
                <a:ea typeface="한컴산뜻돋움"/>
              </a:rPr>
              <a:t> 클래스</a:t>
            </a:r>
          </a:p>
          <a:p>
            <a:pPr>
              <a:defRPr/>
            </a:pPr>
            <a:r>
              <a:rPr lang="ko-KR" altLang="en-US" sz="1000" b="1">
                <a:latin typeface="한컴산뜻돋움"/>
                <a:ea typeface="한컴산뜻돋움"/>
              </a:rPr>
              <a:t>    단순한 메일 보내는데 쓰인다(단순 텍스트만 보낼때 사용)</a:t>
            </a:r>
          </a:p>
          <a:p>
            <a:pPr>
              <a:defRPr/>
            </a:pPr>
            <a:r>
              <a:rPr lang="ko-KR" altLang="en-US" sz="1000" b="1">
                <a:latin typeface="한컴산뜻돋움"/>
                <a:ea typeface="한컴산뜻돋움"/>
              </a:rPr>
              <a:t>5) </a:t>
            </a:r>
            <a:r>
              <a:rPr lang="ko-KR" altLang="en-US" sz="1000" b="1">
                <a:solidFill>
                  <a:srgbClr val="0000FF"/>
                </a:solidFill>
                <a:latin typeface="한컴산뜻돋움"/>
                <a:ea typeface="한컴산뜻돋움"/>
              </a:rPr>
              <a:t>MimeMessagePreparator</a:t>
            </a:r>
            <a:r>
              <a:rPr lang="ko-KR" altLang="en-US" sz="1000" b="1">
                <a:latin typeface="한컴산뜻돋움"/>
                <a:ea typeface="한컴산뜻돋움"/>
              </a:rPr>
              <a:t> 인터페이스</a:t>
            </a:r>
          </a:p>
          <a:p>
            <a:pPr>
              <a:defRPr/>
            </a:pPr>
            <a:r>
              <a:rPr lang="ko-KR" altLang="en-US" sz="1000" b="1">
                <a:latin typeface="한컴산뜻돋움"/>
                <a:ea typeface="한컴산뜻돋움"/>
              </a:rPr>
              <a:t>    MIME 메시지 준비를 위해서 필요한 콜백 인터페이스를 제공한다</a:t>
            </a:r>
          </a:p>
          <a:p>
            <a:pPr>
              <a:defRPr/>
            </a:pPr>
            <a:r>
              <a:rPr lang="ko-KR" altLang="en-US" sz="1000" b="1">
                <a:latin typeface="한컴산뜻돋움"/>
                <a:ea typeface="한컴산뜻돋움"/>
              </a:rPr>
              <a:t>6) </a:t>
            </a:r>
            <a:r>
              <a:rPr lang="ko-KR" altLang="en-US" sz="1000" b="1">
                <a:solidFill>
                  <a:srgbClr val="0000FF"/>
                </a:solidFill>
                <a:latin typeface="한컴산뜻돋움"/>
                <a:ea typeface="한컴산뜻돋움"/>
              </a:rPr>
              <a:t>MimeMessageHelper</a:t>
            </a:r>
            <a:r>
              <a:rPr lang="ko-KR" altLang="en-US" sz="1000" b="1">
                <a:latin typeface="한컴산뜻돋움"/>
                <a:ea typeface="한컴산뜻돋움"/>
              </a:rPr>
              <a:t> 클래스</a:t>
            </a:r>
          </a:p>
          <a:p>
            <a:pPr>
              <a:defRPr/>
            </a:pPr>
            <a:r>
              <a:rPr lang="ko-KR" altLang="en-US" sz="1000" b="1">
                <a:latin typeface="한컴산뜻돋움"/>
                <a:ea typeface="한컴산뜻돋움"/>
              </a:rPr>
              <a:t>    MIME 메시지 생성을 위해 쓰이는 클래스다. 이미지, 파일, 텍스트 등을 html 형식으로 제공한다</a:t>
            </a:r>
          </a:p>
          <a:p>
            <a:pPr>
              <a:defRPr/>
            </a:pPr>
            <a:endParaRPr lang="ko-KR" altLang="en-US" sz="1000" b="1">
              <a:latin typeface="한컴산뜻돋움"/>
              <a:ea typeface="한컴산뜻돋움"/>
            </a:endParaRPr>
          </a:p>
          <a:p>
            <a:pPr>
              <a:defRPr/>
            </a:pPr>
            <a:r>
              <a:rPr lang="ko-KR" altLang="en-US" sz="1000" b="1">
                <a:latin typeface="한컴산뜻돋움"/>
                <a:ea typeface="한컴산뜻돋움"/>
              </a:rPr>
              <a:t>* MIME 이란 단순 텍스트 뿐 아니라 다른 여러 바이너리 파일을 메일에 첨부할때 쓰인다.</a:t>
            </a:r>
          </a:p>
        </p:txBody>
      </p:sp>
      <p:sp>
        <p:nvSpPr>
          <p:cNvPr id="5" name="TextBox 4">
            <a:extLst>
              <a:ext uri="{FF2B5EF4-FFF2-40B4-BE49-F238E27FC236}">
                <a16:creationId xmlns:a16="http://schemas.microsoft.com/office/drawing/2014/main" id="{CBAFEC3D-8A7B-414E-51A3-FA1E8533C66E}"/>
              </a:ext>
            </a:extLst>
          </p:cNvPr>
          <p:cNvSpPr txBox="1"/>
          <p:nvPr/>
        </p:nvSpPr>
        <p:spPr>
          <a:xfrm>
            <a:off x="685800" y="5789454"/>
            <a:ext cx="7308850" cy="523220"/>
          </a:xfrm>
          <a:prstGeom prst="rect">
            <a:avLst/>
          </a:prstGeom>
          <a:noFill/>
        </p:spPr>
        <p:txBody>
          <a:bodyPr wrap="square" rtlCol="0">
            <a:spAutoFit/>
          </a:bodyPr>
          <a:lstStyle/>
          <a:p>
            <a:r>
              <a:rPr lang="en-US" altLang="ko-KR" sz="1400" dirty="0">
                <a:solidFill>
                  <a:srgbClr val="FF0000"/>
                </a:solidFill>
              </a:rPr>
              <a:t>*</a:t>
            </a:r>
            <a:r>
              <a:rPr lang="ko-KR" altLang="en-US" sz="1400" dirty="0">
                <a:solidFill>
                  <a:srgbClr val="FF0000"/>
                </a:solidFill>
              </a:rPr>
              <a:t>구글에서 </a:t>
            </a:r>
            <a:r>
              <a:rPr lang="en-US" altLang="ko-KR" sz="1400" dirty="0">
                <a:solidFill>
                  <a:srgbClr val="FF0000"/>
                </a:solidFill>
              </a:rPr>
              <a:t>2022</a:t>
            </a:r>
            <a:r>
              <a:rPr lang="ko-KR" altLang="en-US" sz="1400" dirty="0">
                <a:solidFill>
                  <a:srgbClr val="FF0000"/>
                </a:solidFill>
              </a:rPr>
              <a:t>년 이메일 기능이 작동하지 못하도록 보안기능 수준을 낮추는 항목을 </a:t>
            </a:r>
            <a:endParaRPr lang="en-US" altLang="ko-KR" sz="1400" dirty="0">
              <a:solidFill>
                <a:srgbClr val="FF0000"/>
              </a:solidFill>
            </a:endParaRPr>
          </a:p>
          <a:p>
            <a:r>
              <a:rPr lang="en-US" altLang="ko-KR" sz="1400" dirty="0">
                <a:solidFill>
                  <a:srgbClr val="FF0000"/>
                </a:solidFill>
              </a:rPr>
              <a:t>  </a:t>
            </a:r>
            <a:r>
              <a:rPr lang="ko-KR" altLang="en-US" sz="1400" dirty="0">
                <a:solidFill>
                  <a:srgbClr val="FF0000"/>
                </a:solidFill>
              </a:rPr>
              <a:t>없애서 이메일 실행 불가</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28.3 </a:t>
            </a:r>
            <a:r>
              <a:rPr lang="ko-KR" altLang="en-US" sz="2800">
                <a:solidFill>
                  <a:schemeClr val="bg1">
                    <a:lumMod val="65000"/>
                  </a:schemeClr>
                </a:solidFill>
              </a:rPr>
              <a:t>스프링 이메일 사용하기</a:t>
            </a:r>
            <a:endParaRPr lang="ko-KR" altLang="en-US" sz="2800" spc="-89">
              <a:solidFill>
                <a:srgbClr val="281F3D"/>
              </a:solidFill>
            </a:endParaRPr>
          </a:p>
        </p:txBody>
      </p:sp>
      <p:sp>
        <p:nvSpPr>
          <p:cNvPr id="15" name="직사각형 14"/>
          <p:cNvSpPr txBox="1"/>
          <p:nvPr/>
        </p:nvSpPr>
        <p:spPr>
          <a:xfrm>
            <a:off x="517525" y="1460695"/>
            <a:ext cx="8258175" cy="1366325"/>
          </a:xfrm>
          <a:prstGeom prst="rect">
            <a:avLst/>
          </a:prstGeom>
          <a:ln w="9525" cap="flat" cmpd="sng">
            <a:solidFill>
              <a:schemeClr val="accent1"/>
            </a:solidFill>
            <a:prstDash val="solid"/>
            <a:round/>
          </a:ln>
        </p:spPr>
        <p:txBody>
          <a:bodyPr wrap="square">
            <a:spAutoFit/>
          </a:bodyPr>
          <a:lstStyle/>
          <a:p>
            <a:pPr>
              <a:defRPr/>
            </a:pPr>
            <a:r>
              <a:rPr lang="ko-KR" altLang="en-US" sz="1200" b="1">
                <a:latin typeface="한컴산뜻돋움"/>
                <a:ea typeface="한컴산뜻돋움"/>
              </a:rPr>
              <a:t>1. SMTP (Simple Mail Transfer Protocol)</a:t>
            </a:r>
          </a:p>
          <a:p>
            <a:pPr>
              <a:defRPr/>
            </a:pPr>
            <a:r>
              <a:rPr lang="ko-KR" altLang="en-US" sz="1200">
                <a:latin typeface="한컴산뜻돋움"/>
                <a:ea typeface="한컴산뜻돋움"/>
              </a:rPr>
              <a:t>간이 전자 우편 전송 프로토콜은 인터넷에서 이메일을 보내기 위해 이용되는 프로토콜이다. 보통 SMTP는 메일서버끼리 메일을 주고받거나, 아니면 SMTP 서버(ex. gmail, naver)에 메일 클라이언트가 연결을 맺고 다른 서버에 메일을 보내는 형식으로 사용된다</a:t>
            </a:r>
          </a:p>
          <a:p>
            <a:pPr>
              <a:defRPr/>
            </a:pPr>
            <a:endParaRPr lang="ko-KR" altLang="en-US" sz="1200">
              <a:latin typeface="한컴산뜻돋움"/>
              <a:ea typeface="한컴산뜻돋움"/>
            </a:endParaRPr>
          </a:p>
          <a:p>
            <a:pPr>
              <a:defRPr/>
            </a:pPr>
            <a:r>
              <a:rPr lang="ko-KR" altLang="en-US" sz="1200">
                <a:latin typeface="한컴산뜻돋움"/>
                <a:ea typeface="한컴산뜻돋움"/>
              </a:rPr>
              <a:t>2. </a:t>
            </a:r>
            <a:r>
              <a:rPr lang="ko-KR" altLang="en-US" sz="1200" b="1">
                <a:latin typeface="한컴산뜻돋움"/>
                <a:ea typeface="한컴산뜻돋움"/>
              </a:rPr>
              <a:t>도메인 네임 시스템(Domain Name System, DNS)</a:t>
            </a:r>
          </a:p>
          <a:p>
            <a:pPr>
              <a:defRPr/>
            </a:pPr>
            <a:r>
              <a:rPr lang="ko-KR" altLang="en-US" sz="1200">
                <a:latin typeface="한컴산뜻돋움"/>
                <a:ea typeface="한컴산뜻돋움"/>
              </a:rPr>
              <a:t>호스트의 도메인 이름을 호스트의 네트워크 주소로 바꾸거나 그 반대의 변환을 수행할 수 있도록 하기 위해 개발되었다. </a:t>
            </a:r>
          </a:p>
        </p:txBody>
      </p:sp>
      <p:pic>
        <p:nvPicPr>
          <p:cNvPr id="17" name="그림 16"/>
          <p:cNvPicPr/>
          <p:nvPr/>
        </p:nvPicPr>
        <p:blipFill rotWithShape="1">
          <a:blip r:embed="rId2">
            <a:alphaModFix/>
            <a:lum/>
          </a:blip>
          <a:stretch>
            <a:fillRect/>
          </a:stretch>
        </p:blipFill>
        <p:spPr>
          <a:xfrm>
            <a:off x="4464496" y="2938312"/>
            <a:ext cx="3528900" cy="325437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dirty="0">
                <a:solidFill>
                  <a:schemeClr val="bg1">
                    <a:lumMod val="65000"/>
                  </a:schemeClr>
                </a:solidFill>
              </a:rPr>
              <a:t>28.3 </a:t>
            </a:r>
            <a:r>
              <a:rPr lang="ko-KR" altLang="en-US" sz="2800" dirty="0">
                <a:solidFill>
                  <a:schemeClr val="bg1">
                    <a:lumMod val="65000"/>
                  </a:schemeClr>
                </a:solidFill>
              </a:rPr>
              <a:t>스프링 이메일 사용하기</a:t>
            </a:r>
            <a:endParaRPr lang="ko-KR" altLang="en-US" sz="2800" spc="-89" dirty="0">
              <a:solidFill>
                <a:srgbClr val="281F3D"/>
              </a:solidFill>
            </a:endParaRPr>
          </a:p>
        </p:txBody>
      </p:sp>
      <p:sp>
        <p:nvSpPr>
          <p:cNvPr id="3" name="TextBox 2"/>
          <p:cNvSpPr txBox="1"/>
          <p:nvPr/>
        </p:nvSpPr>
        <p:spPr>
          <a:xfrm>
            <a:off x="586409" y="1510748"/>
            <a:ext cx="7841974" cy="449497"/>
          </a:xfrm>
          <a:prstGeom prst="rect">
            <a:avLst/>
          </a:prstGeom>
          <a:noFill/>
        </p:spPr>
        <p:txBody>
          <a:bodyPr wrap="square">
            <a:spAutoFit/>
          </a:bodyPr>
          <a:lstStyle/>
          <a:p>
            <a:pPr lvl="0">
              <a:defRPr/>
            </a:pPr>
            <a:r>
              <a:rPr lang="en-US" altLang="ko-KR" sz="1200" b="1">
                <a:latin typeface="+mj-ea"/>
                <a:ea typeface="+mj-ea"/>
              </a:rPr>
              <a:t>2. </a:t>
            </a:r>
            <a:r>
              <a:rPr lang="en-US" altLang="ko-KR" sz="1200">
                <a:latin typeface="+mj-ea"/>
                <a:ea typeface="+mj-ea"/>
              </a:rPr>
              <a:t>pom.xml </a:t>
            </a:r>
            <a:r>
              <a:rPr lang="ko-KR" altLang="en-US" sz="1200">
                <a:latin typeface="+mj-ea"/>
                <a:ea typeface="+mj-ea"/>
              </a:rPr>
              <a:t>파일을 다음과 같이 작성합니다</a:t>
            </a:r>
            <a:r>
              <a:rPr lang="en-US" altLang="ko-KR" sz="1200">
                <a:latin typeface="+mj-ea"/>
                <a:ea typeface="+mj-ea"/>
              </a:rPr>
              <a:t>. </a:t>
            </a:r>
            <a:r>
              <a:rPr lang="ko-KR" altLang="en-US" sz="1200">
                <a:latin typeface="+mj-ea"/>
                <a:ea typeface="+mj-ea"/>
              </a:rPr>
              <a:t>이메일 기능을 사용하기 위해 </a:t>
            </a:r>
            <a:r>
              <a:rPr lang="ko-KR" altLang="en-US" sz="1200" b="1">
                <a:solidFill>
                  <a:srgbClr val="0000FF"/>
                </a:solidFill>
                <a:latin typeface="+mj-ea"/>
                <a:ea typeface="+mj-ea"/>
              </a:rPr>
              <a:t>코어 스프링 라이브러리 버전을</a:t>
            </a:r>
          </a:p>
          <a:p>
            <a:pPr lvl="0">
              <a:defRPr/>
            </a:pPr>
            <a:r>
              <a:rPr lang="en-US" altLang="ko-KR" sz="1200" b="1">
                <a:solidFill>
                  <a:srgbClr val="0000FF"/>
                </a:solidFill>
                <a:latin typeface="+mj-ea"/>
                <a:ea typeface="+mj-ea"/>
              </a:rPr>
              <a:t>  </a:t>
            </a:r>
            <a:r>
              <a:rPr lang="ko-KR" altLang="en-US" sz="1200" b="1">
                <a:solidFill>
                  <a:srgbClr val="0000FF"/>
                </a:solidFill>
                <a:latin typeface="+mj-ea"/>
                <a:ea typeface="+mj-ea"/>
              </a:rPr>
              <a:t> </a:t>
            </a:r>
            <a:r>
              <a:rPr lang="en-US" altLang="ko-KR" sz="1200" b="1">
                <a:solidFill>
                  <a:srgbClr val="0000FF"/>
                </a:solidFill>
                <a:latin typeface="+mj-ea"/>
                <a:ea typeface="+mj-ea"/>
              </a:rPr>
              <a:t>4.1.1.RELEASE</a:t>
            </a:r>
            <a:r>
              <a:rPr lang="ko-KR" altLang="en-US" sz="1200" b="1">
                <a:solidFill>
                  <a:srgbClr val="0000FF"/>
                </a:solidFill>
                <a:latin typeface="+mj-ea"/>
                <a:ea typeface="+mj-ea"/>
              </a:rPr>
              <a:t>로 변경</a:t>
            </a:r>
            <a:r>
              <a:rPr lang="ko-KR" altLang="en-US" sz="1200">
                <a:latin typeface="+mj-ea"/>
                <a:ea typeface="+mj-ea"/>
              </a:rPr>
              <a:t>한 후 관련 라이브러리를 추가합니다</a:t>
            </a:r>
          </a:p>
        </p:txBody>
      </p:sp>
      <p:pic>
        <p:nvPicPr>
          <p:cNvPr id="26626" name="Picture 2"/>
          <p:cNvPicPr>
            <a:picLocks noChangeAspect="1" noChangeArrowheads="1"/>
          </p:cNvPicPr>
          <p:nvPr/>
        </p:nvPicPr>
        <p:blipFill rotWithShape="1">
          <a:blip r:embed="rId2">
            <a:alphaModFix/>
            <a:lum/>
          </a:blip>
          <a:srcRect/>
          <a:stretch>
            <a:fillRect/>
          </a:stretch>
        </p:blipFill>
        <p:spPr>
          <a:xfrm>
            <a:off x="1106189" y="1972412"/>
            <a:ext cx="6424726" cy="3424535"/>
          </a:xfrm>
          <a:prstGeom prst="rect">
            <a:avLst/>
          </a:prstGeom>
          <a:noFill/>
          <a:ln>
            <a:noFill/>
          </a:ln>
        </p:spPr>
      </p:pic>
      <p:cxnSp>
        <p:nvCxnSpPr>
          <p:cNvPr id="26627" name="직선 연결선 26626"/>
          <p:cNvCxnSpPr/>
          <p:nvPr/>
        </p:nvCxnSpPr>
        <p:spPr>
          <a:xfrm>
            <a:off x="3662362" y="5184576"/>
            <a:ext cx="105727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6096315-98C3-6D97-8978-F272E96DD1AD}"/>
              </a:ext>
            </a:extLst>
          </p:cNvPr>
          <p:cNvSpPr txBox="1"/>
          <p:nvPr/>
        </p:nvSpPr>
        <p:spPr>
          <a:xfrm>
            <a:off x="1546224" y="5721350"/>
            <a:ext cx="5610226" cy="646331"/>
          </a:xfrm>
          <a:prstGeom prst="rect">
            <a:avLst/>
          </a:prstGeom>
          <a:noFill/>
          <a:ln>
            <a:solidFill>
              <a:srgbClr val="FF0000"/>
            </a:solidFill>
          </a:ln>
        </p:spPr>
        <p:txBody>
          <a:bodyPr wrap="square" rtlCol="0">
            <a:spAutoFit/>
          </a:bodyPr>
          <a:lstStyle/>
          <a:p>
            <a:r>
              <a:rPr lang="ko-KR" altLang="en-US" dirty="0">
                <a:solidFill>
                  <a:srgbClr val="FF0000"/>
                </a:solidFill>
              </a:rPr>
              <a:t>이메일 코드 구현을 위해서는 </a:t>
            </a:r>
            <a:r>
              <a:rPr lang="en-US" altLang="ko-KR" dirty="0">
                <a:solidFill>
                  <a:srgbClr val="FF0000"/>
                </a:solidFill>
              </a:rPr>
              <a:t>4.1.1</a:t>
            </a:r>
            <a:r>
              <a:rPr lang="ko-KR" altLang="en-US" dirty="0">
                <a:solidFill>
                  <a:srgbClr val="FF0000"/>
                </a:solidFill>
              </a:rPr>
              <a:t> 버전 변경하기</a:t>
            </a:r>
            <a:endParaRPr lang="en-US" altLang="ko-KR" dirty="0">
              <a:solidFill>
                <a:srgbClr val="FF0000"/>
              </a:solidFill>
            </a:endParaRPr>
          </a:p>
          <a:p>
            <a:r>
              <a:rPr lang="ko-KR" altLang="en-US" dirty="0">
                <a:solidFill>
                  <a:srgbClr val="FF0000"/>
                </a:solidFill>
              </a:rPr>
              <a:t>다음에 구현할 </a:t>
            </a:r>
            <a:r>
              <a:rPr lang="ko-KR" altLang="en-US" dirty="0" err="1">
                <a:solidFill>
                  <a:srgbClr val="FF0000"/>
                </a:solidFill>
              </a:rPr>
              <a:t>인터셉터는</a:t>
            </a:r>
            <a:r>
              <a:rPr lang="ko-KR" altLang="en-US" dirty="0">
                <a:solidFill>
                  <a:srgbClr val="FF0000"/>
                </a:solidFill>
              </a:rPr>
              <a:t> </a:t>
            </a:r>
            <a:r>
              <a:rPr lang="en-US" altLang="ko-KR" dirty="0">
                <a:solidFill>
                  <a:srgbClr val="FF0000"/>
                </a:solidFill>
              </a:rPr>
              <a:t>3.1.1</a:t>
            </a:r>
            <a:r>
              <a:rPr lang="ko-KR" altLang="en-US" dirty="0">
                <a:solidFill>
                  <a:srgbClr val="FF0000"/>
                </a:solidFill>
              </a:rPr>
              <a:t>버전에서도 실행된다</a:t>
            </a:r>
            <a:r>
              <a:rPr lang="en-US" altLang="ko-KR" dirty="0">
                <a:solidFill>
                  <a:srgbClr val="FF0000"/>
                </a:solidFill>
              </a:rPr>
              <a:t>.</a:t>
            </a:r>
            <a:r>
              <a:rPr lang="ko-KR" altLang="en-US" dirty="0">
                <a:solidFill>
                  <a:srgbClr val="FF0000"/>
                </a:solidFill>
              </a:rPr>
              <a:t> </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28.3 </a:t>
            </a:r>
            <a:r>
              <a:rPr lang="ko-KR" altLang="en-US" sz="2800">
                <a:solidFill>
                  <a:schemeClr val="bg1">
                    <a:lumMod val="65000"/>
                  </a:schemeClr>
                </a:solidFill>
              </a:rPr>
              <a:t>스프링 이메일 사용하기</a:t>
            </a:r>
            <a:endParaRPr lang="ko-KR" altLang="en-US" sz="2800" spc="-89">
              <a:solidFill>
                <a:srgbClr val="281F3D"/>
              </a:solidFill>
            </a:endParaRPr>
          </a:p>
        </p:txBody>
      </p:sp>
      <p:pic>
        <p:nvPicPr>
          <p:cNvPr id="27650" name="Picture 2"/>
          <p:cNvPicPr>
            <a:picLocks noChangeAspect="1" noChangeArrowheads="1"/>
          </p:cNvPicPr>
          <p:nvPr/>
        </p:nvPicPr>
        <p:blipFill rotWithShape="1">
          <a:blip r:embed="rId2">
            <a:alphaModFix/>
            <a:lum/>
          </a:blip>
          <a:srcRect/>
          <a:stretch>
            <a:fillRect/>
          </a:stretch>
        </p:blipFill>
        <p:spPr>
          <a:xfrm>
            <a:off x="1271794" y="1529874"/>
            <a:ext cx="6093515" cy="4428427"/>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7" cy="523220"/>
          </a:xfrm>
          <a:prstGeom prst="rect">
            <a:avLst/>
          </a:prstGeom>
          <a:noFill/>
        </p:spPr>
        <p:txBody>
          <a:bodyPr wrap="square" anchor="ctr">
            <a:spAutoFit/>
          </a:bodyPr>
          <a:lstStyle/>
          <a:p>
            <a:pPr algn="ctr"/>
            <a:r>
              <a:rPr lang="en-US" altLang="ko-KR" sz="2800">
                <a:solidFill>
                  <a:schemeClr val="bg1">
                    <a:lumMod val="65000"/>
                  </a:schemeClr>
                </a:solidFill>
              </a:rPr>
              <a:t>28.1 </a:t>
            </a:r>
            <a:r>
              <a:rPr lang="ko-KR" altLang="en-US" sz="2800">
                <a:solidFill>
                  <a:schemeClr val="bg1">
                    <a:lumMod val="65000"/>
                  </a:schemeClr>
                </a:solidFill>
              </a:rPr>
              <a:t>다중 파일 업로드하기</a:t>
            </a:r>
            <a:endParaRPr lang="ko-KR" altLang="en-US" sz="2800" spc="-89">
              <a:solidFill>
                <a:srgbClr val="281F3D"/>
              </a:solidFill>
            </a:endParaRPr>
          </a:p>
        </p:txBody>
      </p:sp>
      <p:sp>
        <p:nvSpPr>
          <p:cNvPr id="3" name="TextBox 2"/>
          <p:cNvSpPr txBox="1"/>
          <p:nvPr/>
        </p:nvSpPr>
        <p:spPr>
          <a:xfrm>
            <a:off x="675861" y="1480930"/>
            <a:ext cx="7185991" cy="276999"/>
          </a:xfrm>
          <a:prstGeom prst="rect">
            <a:avLst/>
          </a:prstGeom>
          <a:noFill/>
        </p:spPr>
        <p:txBody>
          <a:bodyPr wrap="square">
            <a:spAutoFit/>
          </a:bodyPr>
          <a:lstStyle/>
          <a:p>
            <a:pPr lvl="0"/>
            <a:r>
              <a:rPr lang="en-US" altLang="ko-KR" sz="1200" b="1">
                <a:latin typeface="+mj-ea"/>
                <a:ea typeface="+mj-ea"/>
              </a:rPr>
              <a:t>2. </a:t>
            </a:r>
            <a:r>
              <a:rPr lang="ko-KR" altLang="en-US" sz="1200">
                <a:latin typeface="+mj-ea"/>
                <a:ea typeface="+mj-ea"/>
              </a:rPr>
              <a:t>파일 업로드에 필요한 라이브러리를 설치하도록 </a:t>
            </a:r>
            <a:r>
              <a:rPr lang="en-US" altLang="ko-KR" sz="1200">
                <a:latin typeface="+mj-ea"/>
                <a:ea typeface="+mj-ea"/>
              </a:rPr>
              <a:t>pom.xml</a:t>
            </a:r>
            <a:r>
              <a:rPr lang="ko-KR" altLang="en-US" sz="1200">
                <a:latin typeface="+mj-ea"/>
                <a:ea typeface="+mj-ea"/>
              </a:rPr>
              <a:t>을 작성합니다</a:t>
            </a:r>
            <a:r>
              <a:rPr lang="en-US" altLang="ko-KR" sz="1200">
                <a:latin typeface="+mj-ea"/>
                <a:ea typeface="+mj-ea"/>
              </a:rPr>
              <a:t>.</a:t>
            </a:r>
            <a:endParaRPr lang="ko-KR" altLang="en-US" sz="1200">
              <a:latin typeface="+mj-ea"/>
              <a:ea typeface="+mj-ea"/>
            </a:endParaRPr>
          </a:p>
        </p:txBody>
      </p:sp>
      <p:pic>
        <p:nvPicPr>
          <p:cNvPr id="2050" name="Picture 2"/>
          <p:cNvPicPr>
            <a:picLocks noChangeAspect="1" noChangeArrowheads="1"/>
          </p:cNvPicPr>
          <p:nvPr/>
        </p:nvPicPr>
        <p:blipFill rotWithShape="1">
          <a:blip r:embed="rId2">
            <a:alphaModFix/>
            <a:lum/>
          </a:blip>
          <a:srcRect/>
          <a:stretch>
            <a:fillRect/>
          </a:stretch>
        </p:blipFill>
        <p:spPr>
          <a:xfrm>
            <a:off x="932103" y="1757929"/>
            <a:ext cx="6673505" cy="3502243"/>
          </a:xfrm>
          <a:prstGeom prst="rect">
            <a:avLst/>
          </a:prstGeom>
          <a:noFill/>
          <a:ln>
            <a:noFill/>
          </a:ln>
        </p:spPr>
      </p:pic>
      <p:cxnSp>
        <p:nvCxnSpPr>
          <p:cNvPr id="2051" name="직선 연결선 2050"/>
          <p:cNvCxnSpPr/>
          <p:nvPr/>
        </p:nvCxnSpPr>
        <p:spPr>
          <a:xfrm>
            <a:off x="2077200" y="2750400"/>
            <a:ext cx="1278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52" name="직선 연결선 2051"/>
          <p:cNvCxnSpPr/>
          <p:nvPr/>
        </p:nvCxnSpPr>
        <p:spPr>
          <a:xfrm>
            <a:off x="2051254" y="3896292"/>
            <a:ext cx="789791" cy="1316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056" name="그룹 2055"/>
          <p:cNvGrpSpPr/>
          <p:nvPr/>
        </p:nvGrpSpPr>
        <p:grpSpPr>
          <a:xfrm>
            <a:off x="6109275" y="4096318"/>
            <a:ext cx="2543175" cy="2247900"/>
            <a:chOff x="6109275" y="4096318"/>
            <a:chExt cx="2543175" cy="2247900"/>
          </a:xfrm>
        </p:grpSpPr>
        <p:pic>
          <p:nvPicPr>
            <p:cNvPr id="2054" name="그림 4"/>
            <p:cNvPicPr/>
            <p:nvPr/>
          </p:nvPicPr>
          <p:blipFill rotWithShape="1">
            <a:blip r:embed="rId3">
              <a:alphaModFix/>
              <a:lum/>
            </a:blip>
            <a:stretch>
              <a:fillRect/>
            </a:stretch>
          </p:blipFill>
          <p:spPr>
            <a:xfrm>
              <a:off x="6109275" y="4096318"/>
              <a:ext cx="2543175" cy="2247900"/>
            </a:xfrm>
            <a:prstGeom prst="rect">
              <a:avLst/>
            </a:prstGeom>
            <a:ln>
              <a:solidFill>
                <a:schemeClr val="tx1"/>
              </a:solidFill>
            </a:ln>
          </p:spPr>
        </p:pic>
        <p:sp>
          <p:nvSpPr>
            <p:cNvPr id="2055" name="직사각형 2"/>
            <p:cNvSpPr/>
            <p:nvPr/>
          </p:nvSpPr>
          <p:spPr>
            <a:xfrm>
              <a:off x="6873967" y="5781419"/>
              <a:ext cx="1762469" cy="36318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ko-KR" altLang="en-US"/>
            </a:p>
          </p:txBody>
        </p:sp>
      </p:grpSp>
      <p:sp>
        <p:nvSpPr>
          <p:cNvPr id="2057" name="직사각형 5123"/>
          <p:cNvSpPr txBox="1"/>
          <p:nvPr/>
        </p:nvSpPr>
        <p:spPr>
          <a:xfrm>
            <a:off x="6086702" y="3715865"/>
            <a:ext cx="987073" cy="300427"/>
          </a:xfrm>
          <a:prstGeom prst="rect">
            <a:avLst/>
          </a:prstGeom>
          <a:ln w="9525" cap="flat" cmpd="sng">
            <a:solidFill>
              <a:srgbClr val="000000"/>
            </a:solidFill>
            <a:prstDash val="solid"/>
            <a:round/>
          </a:ln>
        </p:spPr>
        <p:txBody>
          <a:bodyPr wrap="square">
            <a:spAutoFit/>
          </a:bodyPr>
          <a:lstStyle/>
          <a:p>
            <a:pPr algn="ctr"/>
            <a:r>
              <a:rPr lang="ko-KR" altLang="en-US" sz="1400" b="1">
                <a:latin typeface="함초롬돋움"/>
                <a:ea typeface="함초롬돋움"/>
              </a:rPr>
              <a:t>15장 참조</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dirty="0">
                <a:solidFill>
                  <a:schemeClr val="bg1">
                    <a:lumMod val="65000"/>
                  </a:schemeClr>
                </a:solidFill>
              </a:rPr>
              <a:t>28.3 </a:t>
            </a:r>
            <a:r>
              <a:rPr lang="ko-KR" altLang="en-US" sz="2800" dirty="0">
                <a:solidFill>
                  <a:schemeClr val="bg1">
                    <a:lumMod val="65000"/>
                  </a:schemeClr>
                </a:solidFill>
              </a:rPr>
              <a:t>스프링 이메일 사용하기</a:t>
            </a:r>
            <a:endParaRPr lang="ko-KR" altLang="en-US" sz="2800" spc="-89" dirty="0">
              <a:solidFill>
                <a:srgbClr val="281F3D"/>
              </a:solidFill>
            </a:endParaRPr>
          </a:p>
        </p:txBody>
      </p:sp>
      <p:sp>
        <p:nvSpPr>
          <p:cNvPr id="3" name="TextBox 2"/>
          <p:cNvSpPr txBox="1"/>
          <p:nvPr/>
        </p:nvSpPr>
        <p:spPr>
          <a:xfrm>
            <a:off x="536713" y="1431234"/>
            <a:ext cx="7663070" cy="461665"/>
          </a:xfrm>
          <a:prstGeom prst="rect">
            <a:avLst/>
          </a:prstGeom>
          <a:noFill/>
        </p:spPr>
        <p:txBody>
          <a:bodyPr wrap="square">
            <a:spAutoFit/>
          </a:bodyPr>
          <a:lstStyle/>
          <a:p>
            <a:pPr lvl="0">
              <a:defRPr/>
            </a:pPr>
            <a:r>
              <a:rPr lang="en-US" altLang="ko-KR" sz="1200" b="1">
                <a:latin typeface="+mj-ea"/>
                <a:ea typeface="+mj-ea"/>
              </a:rPr>
              <a:t>3. </a:t>
            </a:r>
            <a:r>
              <a:rPr lang="en-US" altLang="ko-KR" sz="1200">
                <a:latin typeface="+mj-ea"/>
                <a:ea typeface="+mj-ea"/>
              </a:rPr>
              <a:t>web.xml</a:t>
            </a:r>
            <a:r>
              <a:rPr lang="ko-KR" altLang="en-US" sz="1200">
                <a:latin typeface="+mj-ea"/>
                <a:ea typeface="+mj-ea"/>
              </a:rPr>
              <a:t>에서는 설정 파일이 여러 개인 경우 톰캣 컨테이너 실행 시 </a:t>
            </a:r>
            <a:r>
              <a:rPr lang="en-US" altLang="ko-KR" sz="1200">
                <a:latin typeface="+mj-ea"/>
                <a:ea typeface="+mj-ea"/>
              </a:rPr>
              <a:t>spring </a:t>
            </a:r>
            <a:r>
              <a:rPr lang="ko-KR" altLang="en-US" sz="1200">
                <a:latin typeface="+mj-ea"/>
                <a:ea typeface="+mj-ea"/>
              </a:rPr>
              <a:t>폴더에 있는 모든 설정 파일들을 </a:t>
            </a:r>
          </a:p>
          <a:p>
            <a:pPr lvl="0">
              <a:defRPr/>
            </a:pPr>
            <a:r>
              <a:rPr lang="en-US" altLang="ko-KR" sz="1200">
                <a:latin typeface="+mj-ea"/>
                <a:ea typeface="+mj-ea"/>
              </a:rPr>
              <a:t>   </a:t>
            </a:r>
            <a:r>
              <a:rPr lang="ko-KR" altLang="en-US" sz="1200">
                <a:latin typeface="+mj-ea"/>
                <a:ea typeface="+mj-ea"/>
              </a:rPr>
              <a:t>읽어 들이도록 지정합니다</a:t>
            </a:r>
          </a:p>
        </p:txBody>
      </p:sp>
      <p:pic>
        <p:nvPicPr>
          <p:cNvPr id="28674" name="Picture 2"/>
          <p:cNvPicPr>
            <a:picLocks noChangeAspect="1" noChangeArrowheads="1"/>
          </p:cNvPicPr>
          <p:nvPr/>
        </p:nvPicPr>
        <p:blipFill rotWithShape="1">
          <a:blip r:embed="rId2">
            <a:alphaModFix/>
            <a:lum/>
          </a:blip>
          <a:srcRect/>
          <a:stretch>
            <a:fillRect/>
          </a:stretch>
        </p:blipFill>
        <p:spPr>
          <a:xfrm>
            <a:off x="1302026" y="1892899"/>
            <a:ext cx="6468717" cy="2329332"/>
          </a:xfrm>
          <a:prstGeom prst="rect">
            <a:avLst/>
          </a:prstGeom>
          <a:noFill/>
          <a:ln>
            <a:noFill/>
          </a:ln>
        </p:spPr>
      </p:pic>
      <p:sp>
        <p:nvSpPr>
          <p:cNvPr id="28675" name="직사각형 28674"/>
          <p:cNvSpPr txBox="1"/>
          <p:nvPr/>
        </p:nvSpPr>
        <p:spPr>
          <a:xfrm>
            <a:off x="0" y="4269105"/>
            <a:ext cx="9144000" cy="1739265"/>
          </a:xfrm>
          <a:prstGeom prst="rect">
            <a:avLst/>
          </a:prstGeom>
          <a:ln w="9525" cap="flat" cmpd="sng">
            <a:solidFill>
              <a:schemeClr val="accent1"/>
            </a:solidFill>
            <a:prstDash val="solid"/>
            <a:round/>
          </a:ln>
        </p:spPr>
        <p:txBody>
          <a:bodyPr wrap="square">
            <a:spAutoFit/>
          </a:bodyPr>
          <a:lstStyle/>
          <a:p>
            <a:pPr>
              <a:defRPr/>
            </a:pPr>
            <a:r>
              <a:rPr lang="ko-KR" altLang="en-US" sz="1200" b="1">
                <a:ea typeface="한컴산뜻돋움"/>
              </a:rPr>
              <a:t>	</a:t>
            </a:r>
            <a:r>
              <a:rPr lang="ko-KR" altLang="en-US" sz="1200" b="1">
                <a:latin typeface="한컴산뜻돋움"/>
                <a:ea typeface="한컴산뜻돋움"/>
              </a:rPr>
              <a:t>&lt;</a:t>
            </a:r>
            <a:r>
              <a:rPr lang="ko-KR" altLang="en-US" sz="1200" b="1">
                <a:solidFill>
                  <a:srgbClr val="0000FF"/>
                </a:solidFill>
                <a:latin typeface="한컴산뜻돋움"/>
                <a:ea typeface="한컴산뜻돋움"/>
              </a:rPr>
              <a:t>context-param&gt;</a:t>
            </a:r>
          </a:p>
          <a:p>
            <a:pPr>
              <a:defRPr/>
            </a:pPr>
            <a:r>
              <a:rPr lang="ko-KR" altLang="en-US" sz="1200" b="1">
                <a:solidFill>
                  <a:srgbClr val="0000FF"/>
                </a:solidFill>
                <a:ea typeface="한컴산뜻돋움"/>
              </a:rPr>
              <a:t>		</a:t>
            </a:r>
            <a:r>
              <a:rPr lang="ko-KR" altLang="en-US" sz="1200" b="1">
                <a:solidFill>
                  <a:srgbClr val="0000FF"/>
                </a:solidFill>
                <a:latin typeface="한컴산뜻돋움"/>
                <a:ea typeface="한컴산뜻돋움"/>
              </a:rPr>
              <a:t>&lt;param-name&gt;contextConfigLocation&lt;/param-name&gt;</a:t>
            </a:r>
          </a:p>
          <a:p>
            <a:pPr>
              <a:defRPr/>
            </a:pPr>
            <a:r>
              <a:rPr lang="ko-KR" altLang="en-US" sz="1200" b="1">
                <a:solidFill>
                  <a:srgbClr val="0000FF"/>
                </a:solidFill>
                <a:ea typeface="한컴산뜻돋움"/>
              </a:rPr>
              <a:t>		</a:t>
            </a:r>
            <a:r>
              <a:rPr lang="ko-KR" altLang="en-US" sz="1200" b="1">
                <a:solidFill>
                  <a:srgbClr val="0000FF"/>
                </a:solidFill>
                <a:latin typeface="한컴산뜻돋움"/>
                <a:ea typeface="한컴산뜻돋움"/>
              </a:rPr>
              <a:t>&lt;param-value&gt;/WEB-INF/spring/*.xml&lt;/param-value&gt; </a:t>
            </a:r>
          </a:p>
          <a:p>
            <a:pPr>
              <a:defRPr/>
            </a:pPr>
            <a:r>
              <a:rPr lang="ko-KR" altLang="en-US" sz="1200" b="1">
                <a:solidFill>
                  <a:srgbClr val="0000FF"/>
                </a:solidFill>
                <a:ea typeface="한컴산뜻돋움"/>
              </a:rPr>
              <a:t>	</a:t>
            </a:r>
            <a:r>
              <a:rPr lang="ko-KR" altLang="en-US" sz="1200" b="1">
                <a:solidFill>
                  <a:srgbClr val="0000FF"/>
                </a:solidFill>
                <a:latin typeface="한컴산뜻돋움"/>
                <a:ea typeface="한컴산뜻돋움"/>
              </a:rPr>
              <a:t>&lt;/context-param&gt;</a:t>
            </a:r>
          </a:p>
          <a:p>
            <a:pPr>
              <a:defRPr/>
            </a:pPr>
            <a:r>
              <a:rPr lang="ko-KR" altLang="en-US" sz="1200" b="1">
                <a:solidFill>
                  <a:srgbClr val="0000FF"/>
                </a:solidFill>
                <a:ea typeface="한컴산뜻돋움"/>
              </a:rPr>
              <a:t>	</a:t>
            </a:r>
            <a:endParaRPr lang="ko-KR" altLang="en-US" sz="1200" b="1">
              <a:latin typeface="한컴산뜻돋움"/>
              <a:ea typeface="한컴산뜻돋움"/>
            </a:endParaRPr>
          </a:p>
          <a:p>
            <a:pPr>
              <a:defRPr/>
            </a:pPr>
            <a:r>
              <a:rPr lang="ko-KR" altLang="en-US" sz="1200" b="1">
                <a:ea typeface="한컴산뜻돋움"/>
              </a:rPr>
              <a:t>	</a:t>
            </a:r>
            <a:r>
              <a:rPr lang="ko-KR" altLang="en-US" sz="1200" b="1">
                <a:latin typeface="한컴산뜻돋움"/>
                <a:ea typeface="한컴산뜻돋움"/>
              </a:rPr>
              <a:t>&lt;listener&gt;</a:t>
            </a:r>
          </a:p>
          <a:p>
            <a:pPr>
              <a:defRPr/>
            </a:pPr>
            <a:r>
              <a:rPr lang="ko-KR" altLang="en-US" sz="1200" b="1">
                <a:ea typeface="한컴산뜻돋움"/>
              </a:rPr>
              <a:t>		</a:t>
            </a:r>
            <a:r>
              <a:rPr lang="ko-KR" altLang="en-US" sz="1200" b="1">
                <a:latin typeface="한컴산뜻돋움"/>
                <a:ea typeface="한컴산뜻돋움"/>
              </a:rPr>
              <a:t>&lt;listener-class&gt;org.springframework.web.context.ContextLoaderListener&lt;/listener-class&gt;</a:t>
            </a:r>
          </a:p>
          <a:p>
            <a:pPr>
              <a:defRPr/>
            </a:pPr>
            <a:r>
              <a:rPr lang="ko-KR" altLang="en-US" sz="1200" b="1">
                <a:ea typeface="한컴산뜻돋움"/>
              </a:rPr>
              <a:t>	</a:t>
            </a:r>
            <a:r>
              <a:rPr lang="ko-KR" altLang="en-US" sz="1200" b="1">
                <a:latin typeface="한컴산뜻돋움"/>
                <a:ea typeface="한컴산뜻돋움"/>
              </a:rPr>
              <a:t>&lt;/listener&gt;</a:t>
            </a:r>
          </a:p>
          <a:p>
            <a:pPr>
              <a:defRPr/>
            </a:pPr>
            <a:endParaRPr lang="ko-KR" altLang="en-US" sz="1200" b="1">
              <a:latin typeface="한컴산뜻돋움"/>
              <a:ea typeface="한컴산뜻돋움"/>
            </a:endParaRPr>
          </a:p>
        </p:txBody>
      </p:sp>
      <p:sp>
        <p:nvSpPr>
          <p:cNvPr id="4" name="TextBox 3">
            <a:extLst>
              <a:ext uri="{FF2B5EF4-FFF2-40B4-BE49-F238E27FC236}">
                <a16:creationId xmlns:a16="http://schemas.microsoft.com/office/drawing/2014/main" id="{10956520-9410-B5D1-901D-CB3FF4F70B99}"/>
              </a:ext>
            </a:extLst>
          </p:cNvPr>
          <p:cNvSpPr txBox="1"/>
          <p:nvPr/>
        </p:nvSpPr>
        <p:spPr>
          <a:xfrm>
            <a:off x="1770209" y="6146765"/>
            <a:ext cx="6000534" cy="369332"/>
          </a:xfrm>
          <a:prstGeom prst="rect">
            <a:avLst/>
          </a:prstGeom>
          <a:noFill/>
          <a:ln>
            <a:solidFill>
              <a:srgbClr val="FF0000"/>
            </a:solidFill>
          </a:ln>
        </p:spPr>
        <p:txBody>
          <a:bodyPr wrap="square" rtlCol="0">
            <a:spAutoFit/>
          </a:bodyPr>
          <a:lstStyle/>
          <a:p>
            <a:r>
              <a:rPr lang="ko-KR" altLang="en-US" dirty="0">
                <a:solidFill>
                  <a:srgbClr val="FF0000"/>
                </a:solidFill>
              </a:rPr>
              <a:t>이메일</a:t>
            </a:r>
            <a:r>
              <a:rPr lang="en-US" altLang="ko-KR" dirty="0">
                <a:solidFill>
                  <a:srgbClr val="FF0000"/>
                </a:solidFill>
              </a:rPr>
              <a:t>,</a:t>
            </a:r>
            <a:r>
              <a:rPr lang="ko-KR" altLang="en-US" dirty="0">
                <a:solidFill>
                  <a:srgbClr val="FF0000"/>
                </a:solidFill>
              </a:rPr>
              <a:t> </a:t>
            </a:r>
            <a:r>
              <a:rPr lang="ko-KR" altLang="en-US" dirty="0" err="1">
                <a:solidFill>
                  <a:srgbClr val="FF0000"/>
                </a:solidFill>
              </a:rPr>
              <a:t>인터셉터</a:t>
            </a:r>
            <a:r>
              <a:rPr lang="ko-KR" altLang="en-US" dirty="0">
                <a:solidFill>
                  <a:srgbClr val="FF0000"/>
                </a:solidFill>
              </a:rPr>
              <a:t> 등 코드 구현을 위해서 </a:t>
            </a:r>
            <a:r>
              <a:rPr lang="ko-KR" altLang="en-US" dirty="0" err="1">
                <a:solidFill>
                  <a:srgbClr val="FF0000"/>
                </a:solidFill>
              </a:rPr>
              <a:t>리스너</a:t>
            </a:r>
            <a:r>
              <a:rPr lang="ko-KR" altLang="en-US" dirty="0">
                <a:solidFill>
                  <a:srgbClr val="FF0000"/>
                </a:solidFill>
              </a:rPr>
              <a:t> 설정하기</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dirty="0">
                <a:solidFill>
                  <a:schemeClr val="bg1">
                    <a:lumMod val="65000"/>
                  </a:schemeClr>
                </a:solidFill>
              </a:rPr>
              <a:t>28</a:t>
            </a:r>
            <a:r>
              <a:rPr lang="ko-KR" altLang="en-US" sz="1500" dirty="0">
                <a:solidFill>
                  <a:schemeClr val="bg1">
                    <a:lumMod val="65000"/>
                  </a:schemeClr>
                </a:solidFill>
              </a:rPr>
              <a:t>장 스프링에서 지원하는 여러 가지 기능</a:t>
            </a:r>
            <a:endParaRPr lang="ko-KR" altLang="en-US" sz="1500" dirty="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28.3 </a:t>
            </a:r>
            <a:r>
              <a:rPr lang="ko-KR" altLang="en-US" sz="2800">
                <a:solidFill>
                  <a:schemeClr val="bg1">
                    <a:lumMod val="65000"/>
                  </a:schemeClr>
                </a:solidFill>
              </a:rPr>
              <a:t>스프링 이메일 사용하기</a:t>
            </a:r>
            <a:endParaRPr lang="ko-KR" altLang="en-US" sz="2800" spc="-89">
              <a:solidFill>
                <a:srgbClr val="281F3D"/>
              </a:solidFill>
            </a:endParaRPr>
          </a:p>
        </p:txBody>
      </p:sp>
      <p:sp>
        <p:nvSpPr>
          <p:cNvPr id="3" name="TextBox 2"/>
          <p:cNvSpPr txBox="1"/>
          <p:nvPr/>
        </p:nvSpPr>
        <p:spPr>
          <a:xfrm>
            <a:off x="586409" y="1441174"/>
            <a:ext cx="7762458" cy="461665"/>
          </a:xfrm>
          <a:prstGeom prst="rect">
            <a:avLst/>
          </a:prstGeom>
          <a:noFill/>
        </p:spPr>
        <p:txBody>
          <a:bodyPr wrap="square">
            <a:spAutoFit/>
          </a:bodyPr>
          <a:lstStyle/>
          <a:p>
            <a:pPr lvl="0"/>
            <a:r>
              <a:rPr lang="en-US" altLang="ko-KR" sz="1200" b="1">
                <a:latin typeface="+mj-ea"/>
                <a:ea typeface="+mj-ea"/>
              </a:rPr>
              <a:t>4. </a:t>
            </a:r>
            <a:r>
              <a:rPr lang="ko-KR" altLang="en-US" sz="1200">
                <a:latin typeface="+mj-ea"/>
                <a:ea typeface="+mj-ea"/>
              </a:rPr>
              <a:t>구글 </a:t>
            </a:r>
            <a:r>
              <a:rPr lang="en-US" altLang="ko-KR" sz="1200">
                <a:latin typeface="+mj-ea"/>
                <a:ea typeface="+mj-ea"/>
              </a:rPr>
              <a:t>SMTP </a:t>
            </a:r>
            <a:r>
              <a:rPr lang="ko-KR" altLang="en-US" sz="1200">
                <a:latin typeface="+mj-ea"/>
                <a:ea typeface="+mj-ea"/>
              </a:rPr>
              <a:t>서버와 연동해서 실습하므로 스프링의 </a:t>
            </a:r>
            <a:r>
              <a:rPr lang="en-US" altLang="ko-KR" sz="1200">
                <a:latin typeface="+mj-ea"/>
                <a:ea typeface="+mj-ea"/>
              </a:rPr>
              <a:t>JavaMailSenderImpl </a:t>
            </a:r>
            <a:r>
              <a:rPr lang="ko-KR" altLang="en-US" sz="1200">
                <a:latin typeface="+mj-ea"/>
                <a:ea typeface="+mj-ea"/>
              </a:rPr>
              <a:t>클래스를 이용해 메일 서버와 관련된</a:t>
            </a:r>
          </a:p>
          <a:p>
            <a:pPr lvl="0"/>
            <a:r>
              <a:rPr lang="en-US" altLang="ko-KR" sz="1200">
                <a:latin typeface="+mj-ea"/>
                <a:ea typeface="+mj-ea"/>
              </a:rPr>
              <a:t>  </a:t>
            </a:r>
            <a:r>
              <a:rPr lang="ko-KR" altLang="en-US" sz="1200">
                <a:latin typeface="+mj-ea"/>
                <a:ea typeface="+mj-ea"/>
              </a:rPr>
              <a:t> 정보를 설정하도록 </a:t>
            </a:r>
            <a:r>
              <a:rPr lang="en-US" altLang="ko-KR" sz="1200">
                <a:latin typeface="+mj-ea"/>
                <a:ea typeface="+mj-ea"/>
              </a:rPr>
              <a:t>mail-context.xml</a:t>
            </a:r>
            <a:r>
              <a:rPr lang="ko-KR" altLang="en-US" sz="1200">
                <a:latin typeface="+mj-ea"/>
                <a:ea typeface="+mj-ea"/>
              </a:rPr>
              <a:t>을 작성합니다</a:t>
            </a:r>
            <a:r>
              <a:rPr lang="en-US" altLang="ko-KR" sz="1200">
                <a:latin typeface="+mj-ea"/>
                <a:ea typeface="+mj-ea"/>
              </a:rPr>
              <a:t>.</a:t>
            </a:r>
            <a:endParaRPr lang="ko-KR" altLang="en-US" sz="1200">
              <a:latin typeface="+mj-ea"/>
              <a:ea typeface="+mj-ea"/>
            </a:endParaRPr>
          </a:p>
        </p:txBody>
      </p:sp>
      <p:grpSp>
        <p:nvGrpSpPr>
          <p:cNvPr id="4" name="그룹 3"/>
          <p:cNvGrpSpPr/>
          <p:nvPr/>
        </p:nvGrpSpPr>
        <p:grpSpPr>
          <a:xfrm>
            <a:off x="1396448" y="1902839"/>
            <a:ext cx="5844208" cy="4790549"/>
            <a:chOff x="442913" y="1902839"/>
            <a:chExt cx="8343900" cy="7553325"/>
          </a:xfrm>
        </p:grpSpPr>
        <p:pic>
          <p:nvPicPr>
            <p:cNvPr id="29698" name="Picture 2"/>
            <p:cNvPicPr>
              <a:picLocks noChangeAspect="1" noChangeArrowheads="1"/>
            </p:cNvPicPr>
            <p:nvPr/>
          </p:nvPicPr>
          <p:blipFill rotWithShape="1">
            <a:blip r:embed="rId2">
              <a:alphaModFix/>
              <a:lum/>
            </a:blip>
            <a:srcRect/>
            <a:stretch>
              <a:fillRect/>
            </a:stretch>
          </p:blipFill>
          <p:spPr>
            <a:xfrm>
              <a:off x="442913" y="1902839"/>
              <a:ext cx="8258175" cy="1743075"/>
            </a:xfrm>
            <a:prstGeom prst="rect">
              <a:avLst/>
            </a:prstGeom>
            <a:noFill/>
            <a:ln>
              <a:noFill/>
            </a:ln>
          </p:spPr>
        </p:pic>
        <p:pic>
          <p:nvPicPr>
            <p:cNvPr id="29699" name="Picture 3"/>
            <p:cNvPicPr>
              <a:picLocks noChangeAspect="1" noChangeArrowheads="1"/>
            </p:cNvPicPr>
            <p:nvPr/>
          </p:nvPicPr>
          <p:blipFill rotWithShape="1">
            <a:blip r:embed="rId3">
              <a:alphaModFix/>
              <a:lum/>
            </a:blip>
            <a:srcRect/>
            <a:stretch>
              <a:fillRect/>
            </a:stretch>
          </p:blipFill>
          <p:spPr>
            <a:xfrm>
              <a:off x="442913" y="3645914"/>
              <a:ext cx="8343900" cy="5810250"/>
            </a:xfrm>
            <a:prstGeom prst="rect">
              <a:avLst/>
            </a:prstGeom>
            <a:noFill/>
            <a:ln>
              <a:noFill/>
            </a:ln>
          </p:spPr>
        </p:pic>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직사각형 29699"/>
          <p:cNvSpPr txBox="1"/>
          <p:nvPr/>
        </p:nvSpPr>
        <p:spPr>
          <a:xfrm>
            <a:off x="0" y="149344"/>
            <a:ext cx="9144000" cy="5576969"/>
          </a:xfrm>
          <a:prstGeom prst="rect">
            <a:avLst/>
          </a:prstGeom>
          <a:solidFill>
            <a:schemeClr val="lt1"/>
          </a:solidFill>
          <a:ln w="9525" cap="flat" cmpd="sng">
            <a:solidFill>
              <a:schemeClr val="accent1"/>
            </a:solidFill>
            <a:prstDash val="solid"/>
            <a:round/>
          </a:ln>
        </p:spPr>
        <p:txBody>
          <a:bodyPr wrap="square">
            <a:spAutoFit/>
          </a:bodyPr>
          <a:lstStyle/>
          <a:p>
            <a:pPr>
              <a:defRPr/>
            </a:pPr>
            <a:r>
              <a:rPr lang="en-US" altLang="ko-KR" sz="1200" b="1">
                <a:latin typeface="한컴산뜻돋움"/>
                <a:ea typeface="한컴산뜻돋움"/>
              </a:rPr>
              <a:t>&lt;?xml version="1.0" encoding="UTF-8"?&gt;</a:t>
            </a:r>
          </a:p>
          <a:p>
            <a:pPr>
              <a:defRPr/>
            </a:pPr>
            <a:r>
              <a:rPr lang="en-US" altLang="ko-KR" sz="1200" b="1">
                <a:latin typeface="한컴산뜻돋움"/>
                <a:ea typeface="한컴산뜻돋움"/>
              </a:rPr>
              <a:t>&lt;beans xmlns="http://www.springframework.org/schema/beans"</a:t>
            </a:r>
          </a:p>
          <a:p>
            <a:pPr>
              <a:defRPr/>
            </a:pPr>
            <a:r>
              <a:rPr lang="en-US" altLang="ko-KR" sz="1200" b="1">
                <a:ea typeface="한컴산뜻돋움"/>
              </a:rPr>
              <a:t>	</a:t>
            </a:r>
            <a:r>
              <a:rPr lang="en-US" altLang="ko-KR" sz="1200" b="1">
                <a:latin typeface="한컴산뜻돋움"/>
                <a:ea typeface="한컴산뜻돋움"/>
              </a:rPr>
              <a:t>xmlns:xsi="http://www.w3.org/2001/XMLSchema-instance"</a:t>
            </a:r>
          </a:p>
          <a:p>
            <a:pPr>
              <a:defRPr/>
            </a:pPr>
            <a:r>
              <a:rPr lang="en-US" altLang="ko-KR" sz="1200" b="1">
                <a:ea typeface="한컴산뜻돋움"/>
              </a:rPr>
              <a:t>	</a:t>
            </a:r>
            <a:r>
              <a:rPr lang="en-US" altLang="ko-KR" sz="1200" b="1">
                <a:latin typeface="한컴산뜻돋움"/>
                <a:ea typeface="한컴산뜻돋움"/>
              </a:rPr>
              <a:t>xsi:schemaLocation="http://www.springframework.org/schema/beans http://www.springframework.org/schema/beans/spring-beans.xsd"&gt;</a:t>
            </a:r>
          </a:p>
          <a:p>
            <a:pPr>
              <a:defRPr/>
            </a:pPr>
            <a:r>
              <a:rPr lang="en-US" altLang="ko-KR" sz="1200" b="1">
                <a:ea typeface="한컴산뜻돋움"/>
              </a:rPr>
              <a:t>	</a:t>
            </a:r>
            <a:endParaRPr lang="en-US" altLang="ko-KR" sz="1200" b="1">
              <a:latin typeface="한컴산뜻돋움"/>
              <a:ea typeface="한컴산뜻돋움"/>
            </a:endParaRPr>
          </a:p>
          <a:p>
            <a:pPr>
              <a:defRPr/>
            </a:pPr>
            <a:r>
              <a:rPr lang="en-US" altLang="ko-KR" sz="1200" b="1">
                <a:latin typeface="한컴산뜻돋움"/>
                <a:ea typeface="한컴산뜻돋움"/>
              </a:rPr>
              <a:t>&lt;bean id="mailSender" class="org.springframework.mail.javamail.</a:t>
            </a:r>
            <a:r>
              <a:rPr lang="en-US" altLang="ko-KR" sz="1200" b="1">
                <a:solidFill>
                  <a:srgbClr val="0000FF"/>
                </a:solidFill>
                <a:latin typeface="한컴산뜻돋움"/>
                <a:ea typeface="한컴산뜻돋움"/>
              </a:rPr>
              <a:t>JavaMailSenderImpl</a:t>
            </a:r>
            <a:r>
              <a:rPr lang="en-US" altLang="ko-KR" sz="1200" b="1">
                <a:latin typeface="한컴산뜻돋움"/>
                <a:ea typeface="한컴산뜻돋움"/>
              </a:rPr>
              <a:t>"&gt;</a:t>
            </a:r>
          </a:p>
          <a:p>
            <a:pPr>
              <a:defRPr/>
            </a:pPr>
            <a:r>
              <a:rPr lang="en-US" altLang="ko-KR" sz="1200" b="1">
                <a:latin typeface="한컴산뜻돋움"/>
                <a:ea typeface="한컴산뜻돋움"/>
              </a:rPr>
              <a:t>  &lt;property name="host" value="smtp.gmail.com" /&gt;</a:t>
            </a:r>
          </a:p>
          <a:p>
            <a:pPr>
              <a:defRPr/>
            </a:pPr>
            <a:r>
              <a:rPr lang="en-US" altLang="ko-KR" sz="1200" b="1">
                <a:latin typeface="한컴산뜻돋움"/>
                <a:ea typeface="한컴산뜻돋움"/>
              </a:rPr>
              <a:t>  &lt;property name="port" value="587" /&gt;</a:t>
            </a:r>
          </a:p>
          <a:p>
            <a:pPr>
              <a:defRPr/>
            </a:pPr>
            <a:r>
              <a:rPr lang="en-US" altLang="ko-KR" sz="1200" b="1">
                <a:latin typeface="한컴산뜻돋움"/>
                <a:ea typeface="한컴산뜻돋움"/>
              </a:rPr>
              <a:t>  &lt;property name="username" value="</a:t>
            </a:r>
            <a:r>
              <a:rPr lang="en-US" altLang="ko-KR" sz="1200" b="1">
                <a:solidFill>
                  <a:srgbClr val="FF0000"/>
                </a:solidFill>
                <a:latin typeface="한컴산뜻돋움"/>
                <a:ea typeface="한컴산뜻돋움"/>
              </a:rPr>
              <a:t>송신자</a:t>
            </a:r>
            <a:r>
              <a:rPr lang="en-US" altLang="ko-KR" sz="1200" b="1">
                <a:latin typeface="한컴산뜻돋움"/>
                <a:ea typeface="한컴산뜻돋움"/>
              </a:rPr>
              <a:t>@gmail.com" /&gt;</a:t>
            </a:r>
          </a:p>
          <a:p>
            <a:pPr>
              <a:defRPr/>
            </a:pPr>
            <a:r>
              <a:rPr lang="en-US" altLang="ko-KR" sz="1200" b="1">
                <a:latin typeface="한컴산뜻돋움"/>
                <a:ea typeface="한컴산뜻돋움"/>
              </a:rPr>
              <a:t>  &lt;property name="password" value="</a:t>
            </a:r>
            <a:r>
              <a:rPr lang="en-US" altLang="ko-KR" sz="1200" b="1">
                <a:solidFill>
                  <a:srgbClr val="FF0000"/>
                </a:solidFill>
                <a:latin typeface="한컴산뜻돋움"/>
                <a:ea typeface="한컴산뜻돋움"/>
              </a:rPr>
              <a:t>메일비밀번호</a:t>
            </a:r>
            <a:r>
              <a:rPr lang="en-US" altLang="ko-KR" sz="1200" b="1">
                <a:latin typeface="한컴산뜻돋움"/>
                <a:ea typeface="한컴산뜻돋움"/>
              </a:rPr>
              <a:t>" /&gt;</a:t>
            </a:r>
          </a:p>
          <a:p>
            <a:pPr>
              <a:defRPr/>
            </a:pPr>
            <a:r>
              <a:rPr lang="en-US" altLang="ko-KR" sz="1200" b="1">
                <a:latin typeface="한컴산뜻돋움"/>
                <a:ea typeface="한컴산뜻돋움"/>
              </a:rPr>
              <a:t>  &lt;property name="javaMailProperties"&gt;</a:t>
            </a:r>
          </a:p>
          <a:p>
            <a:pPr>
              <a:defRPr/>
            </a:pPr>
            <a:r>
              <a:rPr lang="en-US" altLang="ko-KR" sz="1200" b="1">
                <a:latin typeface="한컴산뜻돋움"/>
                <a:ea typeface="한컴산뜻돋움"/>
              </a:rPr>
              <a:t>    &lt;props&gt;</a:t>
            </a:r>
          </a:p>
          <a:p>
            <a:pPr>
              <a:defRPr/>
            </a:pPr>
            <a:r>
              <a:rPr lang="en-US" altLang="ko-KR" sz="1200" b="1">
                <a:latin typeface="한컴산뜻돋움"/>
                <a:ea typeface="한컴산뜻돋움"/>
              </a:rPr>
              <a:t>       &lt;prop key="mail.transport.protocol"&gt;smtp&lt;/prop&gt;</a:t>
            </a:r>
          </a:p>
          <a:p>
            <a:pPr>
              <a:defRPr/>
            </a:pPr>
            <a:r>
              <a:rPr lang="en-US" altLang="ko-KR" sz="1200" b="1">
                <a:latin typeface="한컴산뜻돋움"/>
                <a:ea typeface="한컴산뜻돋움"/>
              </a:rPr>
              <a:t>       &lt;prop key="mail.smtp.auth"&gt;true&lt;/prop&gt;</a:t>
            </a:r>
          </a:p>
          <a:p>
            <a:pPr>
              <a:defRPr/>
            </a:pPr>
            <a:r>
              <a:rPr lang="en-US" altLang="ko-KR" sz="1200" b="1">
                <a:latin typeface="한컴산뜻돋움"/>
                <a:ea typeface="한컴산뜻돋움"/>
              </a:rPr>
              <a:t>       &lt;prop key="mail.smtp.starttls.enable"&gt;true&lt;/prop&gt;</a:t>
            </a:r>
          </a:p>
          <a:p>
            <a:pPr>
              <a:defRPr/>
            </a:pPr>
            <a:r>
              <a:rPr lang="en-US" altLang="ko-KR" sz="1200" b="1">
                <a:latin typeface="한컴산뜻돋움"/>
                <a:ea typeface="한컴산뜻돋움"/>
              </a:rPr>
              <a:t>       &lt;prop key="mail.smtp.socketFactory.class"&gt;javax.net.ssl.SSLSocketFactory&lt;/prop&gt;</a:t>
            </a:r>
          </a:p>
          <a:p>
            <a:pPr>
              <a:defRPr/>
            </a:pPr>
            <a:r>
              <a:rPr lang="en-US" altLang="ko-KR" sz="1200" b="1">
                <a:latin typeface="한컴산뜻돋움"/>
                <a:ea typeface="한컴산뜻돋움"/>
              </a:rPr>
              <a:t>       &lt;prop key="mail.debug"&gt;true&lt;/prop&gt;</a:t>
            </a:r>
          </a:p>
          <a:p>
            <a:pPr>
              <a:defRPr/>
            </a:pPr>
            <a:r>
              <a:rPr lang="en-US" altLang="ko-KR" sz="1200" b="1">
                <a:latin typeface="한컴산뜻돋움"/>
                <a:ea typeface="한컴산뜻돋움"/>
              </a:rPr>
              <a:t>    &lt;/props&gt;</a:t>
            </a:r>
          </a:p>
          <a:p>
            <a:pPr>
              <a:defRPr/>
            </a:pPr>
            <a:r>
              <a:rPr lang="en-US" altLang="ko-KR" sz="1200" b="1">
                <a:latin typeface="한컴산뜻돋움"/>
                <a:ea typeface="한컴산뜻돋움"/>
              </a:rPr>
              <a:t>  &lt;/property&gt;</a:t>
            </a:r>
          </a:p>
          <a:p>
            <a:pPr>
              <a:defRPr/>
            </a:pPr>
            <a:r>
              <a:rPr lang="en-US" altLang="ko-KR" sz="1200" b="1">
                <a:latin typeface="한컴산뜻돋움"/>
                <a:ea typeface="한컴산뜻돋움"/>
              </a:rPr>
              <a:t>&lt;/bean&gt;</a:t>
            </a:r>
          </a:p>
          <a:p>
            <a:pPr>
              <a:defRPr/>
            </a:pPr>
            <a:r>
              <a:rPr lang="en-US" altLang="ko-KR" sz="1200" b="1">
                <a:latin typeface="한컴산뜻돋움"/>
                <a:ea typeface="한컴산뜻돋움"/>
              </a:rPr>
              <a:t> </a:t>
            </a:r>
          </a:p>
          <a:p>
            <a:pPr>
              <a:defRPr/>
            </a:pPr>
            <a:r>
              <a:rPr lang="en-US" altLang="ko-KR" sz="1200" b="1">
                <a:latin typeface="한컴산뜻돋움"/>
                <a:ea typeface="한컴산뜻돋움"/>
              </a:rPr>
              <a:t>&lt;!-- You can have some pre-configured messagess also which are ready to send --&gt;</a:t>
            </a:r>
          </a:p>
          <a:p>
            <a:pPr>
              <a:defRPr/>
            </a:pPr>
            <a:r>
              <a:rPr lang="en-US" altLang="ko-KR" sz="1200" b="1">
                <a:latin typeface="한컴산뜻돋움"/>
                <a:ea typeface="한컴산뜻돋움"/>
              </a:rPr>
              <a:t>&lt;bean id="preConfiguredMessage" class="org.springframework.mail.</a:t>
            </a:r>
            <a:r>
              <a:rPr lang="en-US" altLang="ko-KR" sz="1200" b="1">
                <a:solidFill>
                  <a:srgbClr val="800080"/>
                </a:solidFill>
                <a:latin typeface="한컴산뜻돋움"/>
                <a:ea typeface="한컴산뜻돋움"/>
              </a:rPr>
              <a:t>SimpleMailMessage</a:t>
            </a:r>
            <a:r>
              <a:rPr lang="en-US" altLang="ko-KR" sz="1200" b="1">
                <a:latin typeface="한컴산뜻돋움"/>
                <a:ea typeface="한컴산뜻돋움"/>
              </a:rPr>
              <a:t>"&gt;</a:t>
            </a:r>
          </a:p>
          <a:p>
            <a:pPr>
              <a:defRPr/>
            </a:pPr>
            <a:r>
              <a:rPr lang="en-US" altLang="ko-KR" sz="1200" b="1">
                <a:latin typeface="한컴산뜻돋움"/>
                <a:ea typeface="한컴산뜻돋움"/>
              </a:rPr>
              <a:t>   &lt;property name="to" value="</a:t>
            </a:r>
            <a:r>
              <a:rPr lang="en-US" altLang="ko-KR" sz="1200" b="1">
                <a:solidFill>
                  <a:srgbClr val="FF0000"/>
                </a:solidFill>
                <a:latin typeface="한컴산뜻돋움"/>
                <a:ea typeface="한컴산뜻돋움"/>
              </a:rPr>
              <a:t>수신자</a:t>
            </a:r>
            <a:r>
              <a:rPr lang="en-US" altLang="ko-KR" sz="1200" b="1">
                <a:latin typeface="한컴산뜻돋움"/>
                <a:ea typeface="한컴산뜻돋움"/>
              </a:rPr>
              <a:t>@naver.com"&gt;&lt;/property&gt;</a:t>
            </a:r>
          </a:p>
          <a:p>
            <a:pPr>
              <a:defRPr/>
            </a:pPr>
            <a:r>
              <a:rPr lang="en-US" altLang="ko-KR" sz="1200" b="1">
                <a:latin typeface="한컴산뜻돋움"/>
                <a:ea typeface="한컴산뜻돋움"/>
              </a:rPr>
              <a:t>   &lt;property name="from" value="</a:t>
            </a:r>
            <a:r>
              <a:rPr lang="en-US" altLang="ko-KR" sz="1200" b="1">
                <a:solidFill>
                  <a:srgbClr val="FF0000"/>
                </a:solidFill>
                <a:latin typeface="한컴산뜻돋움"/>
                <a:ea typeface="한컴산뜻돋움"/>
              </a:rPr>
              <a:t>송신자</a:t>
            </a:r>
            <a:r>
              <a:rPr lang="en-US" altLang="ko-KR" sz="1200" b="1">
                <a:latin typeface="한컴산뜻돋움"/>
                <a:ea typeface="한컴산뜻돋움"/>
              </a:rPr>
              <a:t>@gmail.com"&gt;&lt;/property&gt;</a:t>
            </a:r>
          </a:p>
          <a:p>
            <a:pPr>
              <a:defRPr/>
            </a:pPr>
            <a:r>
              <a:rPr lang="en-US" altLang="ko-KR" sz="1200" b="1">
                <a:latin typeface="한컴산뜻돋움"/>
                <a:ea typeface="한컴산뜻돋움"/>
              </a:rPr>
              <a:t>   &lt;property name="subject" value="테스트 메일입니다."/&gt;</a:t>
            </a:r>
          </a:p>
          <a:p>
            <a:pPr>
              <a:defRPr/>
            </a:pPr>
            <a:r>
              <a:rPr lang="en-US" altLang="ko-KR" sz="1200" b="1">
                <a:latin typeface="한컴산뜻돋움"/>
                <a:ea typeface="한컴산뜻돋움"/>
              </a:rPr>
              <a:t>&lt;/bean&gt;</a:t>
            </a:r>
          </a:p>
          <a:p>
            <a:pPr>
              <a:defRPr/>
            </a:pPr>
            <a:r>
              <a:rPr lang="en-US" altLang="ko-KR" sz="1200" b="1">
                <a:latin typeface="한컴산뜻돋움"/>
                <a:ea typeface="한컴산뜻돋움"/>
              </a:rPr>
              <a:t>&lt;/beans&gt;</a:t>
            </a:r>
          </a:p>
          <a:p>
            <a:pPr>
              <a:defRPr/>
            </a:pPr>
            <a:endParaRPr lang="en-US" altLang="ko-KR" sz="1200" b="1">
              <a:latin typeface="한컴산뜻돋움"/>
              <a:ea typeface="한컴산뜻돋움"/>
            </a:endParaRPr>
          </a:p>
        </p:txBody>
      </p:sp>
      <p:sp>
        <p:nvSpPr>
          <p:cNvPr id="29701" name="직사각형 12"/>
          <p:cNvSpPr txBox="1"/>
          <p:nvPr/>
        </p:nvSpPr>
        <p:spPr>
          <a:xfrm>
            <a:off x="5031554" y="5042501"/>
            <a:ext cx="3941993" cy="1461169"/>
          </a:xfrm>
          <a:prstGeom prst="rect">
            <a:avLst/>
          </a:prstGeom>
          <a:solidFill>
            <a:schemeClr val="lt1"/>
          </a:solidFill>
          <a:ln w="9525" cap="flat" cmpd="sng">
            <a:solidFill>
              <a:srgbClr val="4472C4">
                <a:alpha val="100000"/>
              </a:srgbClr>
            </a:solidFill>
            <a:prstDash val="solid"/>
            <a:round/>
          </a:ln>
        </p:spPr>
        <p:txBody>
          <a:bodyPr wrap="square">
            <a:spAutoFit/>
          </a:bodyPr>
          <a:lstStyle/>
          <a:p>
            <a:pPr marL="0" indent="0" algn="l" defTabSz="457200" rtl="0" eaLnBrk="1" latinLnBrk="0" hangingPunct="1">
              <a:lnSpc>
                <a:spcPct val="100000"/>
              </a:lnSpc>
              <a:spcBef>
                <a:spcPct val="0"/>
              </a:spcBef>
              <a:spcAft>
                <a:spcPts val="0"/>
              </a:spcAft>
              <a:buNone/>
              <a:defRPr/>
            </a:pPr>
            <a:r>
              <a:rPr kumimoji="0" lang="ko-KR" altLang="en-US" sz="1000" b="1" i="0" u="none" strike="noStrike" kern="1200" cap="none" spc="0" normalizeH="0" baseline="0">
                <a:solidFill>
                  <a:srgbClr val="0000FF"/>
                </a:solidFill>
                <a:latin typeface="한컴산뜻돋움"/>
                <a:ea typeface="한컴산뜻돋움"/>
              </a:rPr>
              <a:t>JavaMailSender</a:t>
            </a:r>
            <a:r>
              <a:rPr kumimoji="0" lang="ko-KR" altLang="en-US" sz="1000" b="1" i="0" u="none" strike="noStrike" kern="1200" cap="none" spc="0" normalizeH="0" baseline="0">
                <a:solidFill>
                  <a:srgbClr val="000000"/>
                </a:solidFill>
                <a:latin typeface="한컴산뜻돋움"/>
                <a:ea typeface="한컴산뜻돋움"/>
              </a:rPr>
              <a:t> 인터페이스</a:t>
            </a:r>
          </a:p>
          <a:p>
            <a:pPr marL="0" indent="0" algn="l" defTabSz="457200" rtl="0" eaLnBrk="1" latinLnBrk="0" hangingPunct="1">
              <a:lnSpc>
                <a:spcPct val="100000"/>
              </a:lnSpc>
              <a:spcBef>
                <a:spcPct val="0"/>
              </a:spcBef>
              <a:spcAft>
                <a:spcPts val="0"/>
              </a:spcAft>
              <a:buNone/>
              <a:defRPr/>
            </a:pPr>
            <a:r>
              <a:rPr kumimoji="0" lang="ko-KR" altLang="en-US" sz="1000" b="1" i="0" u="none" strike="noStrike" kern="1200" cap="none" spc="0" normalizeH="0" baseline="0">
                <a:solidFill>
                  <a:srgbClr val="000000"/>
                </a:solidFill>
                <a:latin typeface="한컴산뜻돋움"/>
                <a:ea typeface="한컴산뜻돋움"/>
              </a:rPr>
              <a:t>    MailSender 인터페이스의 하위 인터페이스이며, 이 인터페이스</a:t>
            </a:r>
          </a:p>
          <a:p>
            <a:pPr marL="0" indent="0" algn="l" defTabSz="457200" rtl="0" eaLnBrk="1" latinLnBrk="0" hangingPunct="1">
              <a:lnSpc>
                <a:spcPct val="100000"/>
              </a:lnSpc>
              <a:spcBef>
                <a:spcPct val="0"/>
              </a:spcBef>
              <a:spcAft>
                <a:spcPts val="0"/>
              </a:spcAft>
              <a:buNone/>
              <a:defRPr/>
            </a:pPr>
            <a:r>
              <a:rPr kumimoji="0" lang="ko-KR" altLang="en-US" sz="1000" b="1" i="0" u="none" strike="noStrike" kern="1200" cap="none" spc="0" normalizeH="0" baseline="0">
                <a:solidFill>
                  <a:srgbClr val="000000"/>
                </a:solidFill>
                <a:latin typeface="한컴산뜻돋움"/>
                <a:ea typeface="한컴산뜻돋움"/>
              </a:rPr>
              <a:t>     는 MIME 메시지를 지원하고 대체로     </a:t>
            </a:r>
          </a:p>
          <a:p>
            <a:pPr marL="0" indent="0" algn="l" defTabSz="457200" rtl="0" eaLnBrk="1" latinLnBrk="0" hangingPunct="1">
              <a:lnSpc>
                <a:spcPct val="100000"/>
              </a:lnSpc>
              <a:spcBef>
                <a:spcPct val="0"/>
              </a:spcBef>
              <a:spcAft>
                <a:spcPts val="0"/>
              </a:spcAft>
              <a:buNone/>
              <a:defRPr/>
            </a:pPr>
            <a:r>
              <a:rPr kumimoji="0" lang="ko-KR" altLang="en-US" sz="1000" b="1" i="0" u="none" strike="noStrike" kern="1200" cap="none" spc="0" normalizeH="0" baseline="0">
                <a:solidFill>
                  <a:srgbClr val="000000"/>
                </a:solidFill>
                <a:latin typeface="한컴산뜻돋움"/>
                <a:ea typeface="한컴산뜻돋움"/>
              </a:rPr>
              <a:t>    MimeMessageHelper 클래스와 같이 쓰인다.</a:t>
            </a:r>
          </a:p>
          <a:p>
            <a:pPr marL="0" indent="0" algn="l" defTabSz="457200" rtl="0" eaLnBrk="1" latinLnBrk="0" hangingPunct="1">
              <a:lnSpc>
                <a:spcPct val="100000"/>
              </a:lnSpc>
              <a:spcBef>
                <a:spcPct val="0"/>
              </a:spcBef>
              <a:spcAft>
                <a:spcPts val="0"/>
              </a:spcAft>
              <a:buNone/>
              <a:defRPr/>
            </a:pPr>
            <a:r>
              <a:rPr kumimoji="0" lang="ko-KR" altLang="en-US" sz="1000" b="1" i="0" u="none" strike="noStrike" kern="1200" cap="none" spc="0" normalizeH="0" baseline="0">
                <a:solidFill>
                  <a:srgbClr val="0000FF"/>
                </a:solidFill>
                <a:latin typeface="한컴산뜻돋움"/>
                <a:ea typeface="한컴산뜻돋움"/>
              </a:rPr>
              <a:t>JavaMailSenderImpl</a:t>
            </a:r>
            <a:r>
              <a:rPr kumimoji="0" lang="ko-KR" altLang="en-US" sz="1000" b="1" i="0" u="none" strike="noStrike" kern="1200" cap="none" spc="0" normalizeH="0" baseline="0">
                <a:solidFill>
                  <a:srgbClr val="000000"/>
                </a:solidFill>
                <a:latin typeface="한컴산뜻돋움"/>
                <a:ea typeface="한컴산뜻돋움"/>
              </a:rPr>
              <a:t> 클래스</a:t>
            </a:r>
          </a:p>
          <a:p>
            <a:pPr marL="0" indent="0" algn="l" defTabSz="457200" rtl="0" eaLnBrk="1" latinLnBrk="0" hangingPunct="1">
              <a:lnSpc>
                <a:spcPct val="100000"/>
              </a:lnSpc>
              <a:spcBef>
                <a:spcPct val="0"/>
              </a:spcBef>
              <a:spcAft>
                <a:spcPts val="0"/>
              </a:spcAft>
              <a:buNone/>
              <a:defRPr/>
            </a:pPr>
            <a:r>
              <a:rPr kumimoji="0" lang="ko-KR" altLang="en-US" sz="1000" b="1" i="0" u="none" strike="noStrike" kern="1200" cap="none" spc="0" normalizeH="0" baseline="0">
                <a:solidFill>
                  <a:srgbClr val="000000"/>
                </a:solidFill>
                <a:latin typeface="한컴산뜻돋움"/>
                <a:ea typeface="한컴산뜻돋움"/>
              </a:rPr>
              <a:t>    JavaMailSender 인터페이스의 구현 클래스이다.</a:t>
            </a:r>
          </a:p>
          <a:p>
            <a:pPr marL="0" indent="0" algn="l" defTabSz="457200" rtl="0" eaLnBrk="1" latinLnBrk="0" hangingPunct="1">
              <a:lnSpc>
                <a:spcPct val="100000"/>
              </a:lnSpc>
              <a:spcBef>
                <a:spcPct val="0"/>
              </a:spcBef>
              <a:spcAft>
                <a:spcPts val="0"/>
              </a:spcAft>
              <a:buNone/>
              <a:defRPr/>
            </a:pPr>
            <a:endParaRPr kumimoji="0" lang="ko-KR" altLang="en-US" sz="1000" b="1" i="0" u="none" strike="noStrike" kern="1200" cap="none" spc="0" normalizeH="0" baseline="0">
              <a:solidFill>
                <a:srgbClr val="000000"/>
              </a:solidFill>
              <a:latin typeface="한컴산뜻돋움"/>
              <a:ea typeface="한컴산뜻돋움"/>
            </a:endParaRPr>
          </a:p>
          <a:p>
            <a:pPr marL="0" indent="0" algn="l" defTabSz="457200" rtl="0" eaLnBrk="1" latinLnBrk="0" hangingPunct="1">
              <a:lnSpc>
                <a:spcPct val="100000"/>
              </a:lnSpc>
              <a:spcBef>
                <a:spcPct val="0"/>
              </a:spcBef>
              <a:spcAft>
                <a:spcPts val="0"/>
              </a:spcAft>
              <a:buNone/>
              <a:defRPr/>
            </a:pPr>
            <a:r>
              <a:rPr kumimoji="0" lang="ko-KR" altLang="en-US" sz="1000" b="1" i="0" u="none" strike="noStrike" kern="1200" cap="none" spc="0" normalizeH="0" baseline="0">
                <a:solidFill>
                  <a:srgbClr val="800080"/>
                </a:solidFill>
                <a:latin typeface="한컴산뜻돋움"/>
                <a:ea typeface="한컴산뜻돋움"/>
              </a:rPr>
              <a:t>SimpleMailMessage</a:t>
            </a:r>
            <a:r>
              <a:rPr kumimoji="0" lang="ko-KR" altLang="en-US" sz="1000" b="1" i="0" u="none" strike="noStrike" kern="1200" cap="none" spc="0" normalizeH="0" baseline="0">
                <a:solidFill>
                  <a:srgbClr val="000000"/>
                </a:solidFill>
                <a:latin typeface="한컴산뜻돋움"/>
                <a:ea typeface="한컴산뜻돋움"/>
              </a:rPr>
              <a:t> 클래스</a:t>
            </a:r>
          </a:p>
          <a:p>
            <a:pPr marL="0" indent="0" algn="l" defTabSz="457200" rtl="0" eaLnBrk="1" latinLnBrk="0" hangingPunct="1">
              <a:lnSpc>
                <a:spcPct val="100000"/>
              </a:lnSpc>
              <a:spcBef>
                <a:spcPct val="0"/>
              </a:spcBef>
              <a:spcAft>
                <a:spcPts val="0"/>
              </a:spcAft>
              <a:buNone/>
              <a:defRPr/>
            </a:pPr>
            <a:r>
              <a:rPr kumimoji="0" lang="ko-KR" altLang="en-US" sz="1000" b="1" i="0" u="none" strike="noStrike" kern="1200" cap="none" spc="0" normalizeH="0" baseline="0">
                <a:solidFill>
                  <a:srgbClr val="000000"/>
                </a:solidFill>
                <a:latin typeface="한컴산뜻돋움"/>
                <a:ea typeface="한컴산뜻돋움"/>
              </a:rPr>
              <a:t>    단순한 메일 보내는데 쓰인다(단순 텍스트만 보낼때 사용)</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28.3 </a:t>
            </a:r>
            <a:r>
              <a:rPr lang="ko-KR" altLang="en-US" sz="2800">
                <a:solidFill>
                  <a:schemeClr val="bg1">
                    <a:lumMod val="65000"/>
                  </a:schemeClr>
                </a:solidFill>
              </a:rPr>
              <a:t>스프링 이메일 사용하기</a:t>
            </a:r>
            <a:endParaRPr lang="ko-KR" altLang="en-US" sz="2800" spc="-89">
              <a:solidFill>
                <a:srgbClr val="281F3D"/>
              </a:solidFill>
            </a:endParaRPr>
          </a:p>
        </p:txBody>
      </p:sp>
      <p:sp>
        <p:nvSpPr>
          <p:cNvPr id="3" name="TextBox 2"/>
          <p:cNvSpPr txBox="1"/>
          <p:nvPr/>
        </p:nvSpPr>
        <p:spPr>
          <a:xfrm>
            <a:off x="586409" y="1470991"/>
            <a:ext cx="7056782" cy="276999"/>
          </a:xfrm>
          <a:prstGeom prst="rect">
            <a:avLst/>
          </a:prstGeom>
          <a:noFill/>
        </p:spPr>
        <p:txBody>
          <a:bodyPr wrap="square">
            <a:spAutoFit/>
          </a:bodyPr>
          <a:lstStyle/>
          <a:p>
            <a:pPr lvl="0"/>
            <a:r>
              <a:rPr lang="en-US" altLang="ko-KR" sz="1200" b="1">
                <a:latin typeface="+mj-ea"/>
                <a:ea typeface="+mj-ea"/>
              </a:rPr>
              <a:t>5. </a:t>
            </a:r>
            <a:r>
              <a:rPr lang="ko-KR" altLang="en-US" sz="1200">
                <a:latin typeface="+mj-ea"/>
                <a:ea typeface="+mj-ea"/>
              </a:rPr>
              <a:t>이제 실제 자바 코드로 메일을 전송해 보겠습니다</a:t>
            </a:r>
            <a:r>
              <a:rPr lang="en-US" altLang="ko-KR" sz="1200">
                <a:latin typeface="+mj-ea"/>
                <a:ea typeface="+mj-ea"/>
              </a:rPr>
              <a:t>. </a:t>
            </a:r>
            <a:r>
              <a:rPr lang="ko-KR" altLang="en-US" sz="1200">
                <a:latin typeface="+mj-ea"/>
                <a:ea typeface="+mj-ea"/>
              </a:rPr>
              <a:t>다음과 같이 자바 클래스 파일들을 준비합니다</a:t>
            </a:r>
            <a:r>
              <a:rPr lang="en-US" altLang="ko-KR" sz="1200">
                <a:latin typeface="+mj-ea"/>
                <a:ea typeface="+mj-ea"/>
              </a:rPr>
              <a:t>.</a:t>
            </a:r>
            <a:endParaRPr lang="ko-KR" altLang="en-US" sz="1200">
              <a:latin typeface="+mj-ea"/>
              <a:ea typeface="+mj-ea"/>
            </a:endParaRPr>
          </a:p>
        </p:txBody>
      </p:sp>
      <p:pic>
        <p:nvPicPr>
          <p:cNvPr id="6" name="그림 5"/>
          <p:cNvPicPr/>
          <p:nvPr/>
        </p:nvPicPr>
        <p:blipFill rotWithShape="1">
          <a:blip r:embed="rId2">
            <a:alphaModFix/>
            <a:lum/>
          </a:blip>
          <a:stretch>
            <a:fillRect/>
          </a:stretch>
        </p:blipFill>
        <p:spPr>
          <a:xfrm>
            <a:off x="2574860" y="1868916"/>
            <a:ext cx="2122170" cy="1967230"/>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28.3 </a:t>
            </a:r>
            <a:r>
              <a:rPr lang="ko-KR" altLang="en-US" sz="2800">
                <a:solidFill>
                  <a:schemeClr val="bg1">
                    <a:lumMod val="65000"/>
                  </a:schemeClr>
                </a:solidFill>
              </a:rPr>
              <a:t>스프링 이메일 사용하기</a:t>
            </a:r>
            <a:endParaRPr lang="ko-KR" altLang="en-US" sz="2800" spc="-89">
              <a:solidFill>
                <a:srgbClr val="281F3D"/>
              </a:solidFill>
            </a:endParaRPr>
          </a:p>
        </p:txBody>
      </p:sp>
      <p:sp>
        <p:nvSpPr>
          <p:cNvPr id="3" name="TextBox 2"/>
          <p:cNvSpPr txBox="1"/>
          <p:nvPr/>
        </p:nvSpPr>
        <p:spPr>
          <a:xfrm>
            <a:off x="345210" y="1480930"/>
            <a:ext cx="8331753" cy="450740"/>
          </a:xfrm>
          <a:prstGeom prst="rect">
            <a:avLst/>
          </a:prstGeom>
          <a:noFill/>
        </p:spPr>
        <p:txBody>
          <a:bodyPr wrap="square">
            <a:spAutoFit/>
          </a:bodyPr>
          <a:lstStyle/>
          <a:p>
            <a:pPr lvl="0">
              <a:defRPr/>
            </a:pPr>
            <a:r>
              <a:rPr lang="en-US" altLang="ko-KR" sz="1200" b="1">
                <a:latin typeface="+mj-ea"/>
                <a:ea typeface="+mj-ea"/>
              </a:rPr>
              <a:t>6. </a:t>
            </a:r>
            <a:r>
              <a:rPr lang="en-US" altLang="ko-KR" sz="1200">
                <a:latin typeface="+mj-ea"/>
                <a:ea typeface="+mj-ea"/>
              </a:rPr>
              <a:t>MailController </a:t>
            </a:r>
            <a:r>
              <a:rPr lang="ko-KR" altLang="en-US" sz="1200">
                <a:latin typeface="+mj-ea"/>
                <a:ea typeface="+mj-ea"/>
              </a:rPr>
              <a:t>클래스를 다음과 같이 작성합니다</a:t>
            </a:r>
            <a:r>
              <a:rPr lang="en-US" altLang="ko-KR" sz="1200">
                <a:latin typeface="+mj-ea"/>
                <a:ea typeface="+mj-ea"/>
              </a:rPr>
              <a:t>. @EnableAsync</a:t>
            </a:r>
            <a:r>
              <a:rPr lang="ko-KR" altLang="en-US" sz="1200">
                <a:latin typeface="+mj-ea"/>
                <a:ea typeface="+mj-ea"/>
              </a:rPr>
              <a:t>를 지정(</a:t>
            </a:r>
            <a:r>
              <a:rPr lang="en-US" altLang="ko-KR" sz="1200">
                <a:latin typeface="+mj-ea"/>
                <a:ea typeface="+mj-ea"/>
              </a:rPr>
              <a:t>Controlle</a:t>
            </a:r>
            <a:r>
              <a:rPr lang="ko-KR" altLang="en-US" sz="1200">
                <a:latin typeface="+mj-ea"/>
                <a:ea typeface="+mj-ea"/>
              </a:rPr>
              <a:t>클래스</a:t>
            </a:r>
            <a:r>
              <a:rPr lang="en-US" altLang="ko-KR" sz="1200">
                <a:latin typeface="+mj-ea"/>
                <a:ea typeface="+mj-ea"/>
              </a:rPr>
              <a:t>)</a:t>
            </a:r>
            <a:r>
              <a:rPr lang="ko-KR" altLang="en-US" sz="1200">
                <a:latin typeface="+mj-ea"/>
                <a:ea typeface="+mj-ea"/>
              </a:rPr>
              <a:t>해서 메서드를 호출할 경우 비동기로 동작하게 하는 </a:t>
            </a:r>
            <a:r>
              <a:rPr lang="en-US" altLang="ko-KR" sz="1200">
                <a:latin typeface="+mj-ea"/>
                <a:ea typeface="+mj-ea"/>
              </a:rPr>
              <a:t>@Async </a:t>
            </a:r>
            <a:r>
              <a:rPr lang="ko-KR" altLang="en-US" sz="1200">
                <a:latin typeface="+mj-ea"/>
                <a:ea typeface="+mj-ea"/>
              </a:rPr>
              <a:t>애너테이션 기능</a:t>
            </a:r>
            <a:r>
              <a:rPr lang="en-US" altLang="ko-KR" sz="1200">
                <a:latin typeface="+mj-ea"/>
                <a:ea typeface="+mj-ea"/>
              </a:rPr>
              <a:t>(service</a:t>
            </a:r>
            <a:r>
              <a:rPr lang="ko-KR" altLang="en-US" sz="1200">
                <a:latin typeface="+mj-ea"/>
                <a:ea typeface="+mj-ea"/>
              </a:rPr>
              <a:t>클래스</a:t>
            </a:r>
            <a:r>
              <a:rPr lang="en-US" altLang="ko-KR" sz="1200">
                <a:latin typeface="+mj-ea"/>
                <a:ea typeface="+mj-ea"/>
              </a:rPr>
              <a:t>)</a:t>
            </a:r>
            <a:r>
              <a:rPr lang="ko-KR" altLang="en-US" sz="1200">
                <a:latin typeface="+mj-ea"/>
                <a:ea typeface="+mj-ea"/>
              </a:rPr>
              <a:t>을 사용할 수 있습니다</a:t>
            </a:r>
          </a:p>
        </p:txBody>
      </p:sp>
      <p:grpSp>
        <p:nvGrpSpPr>
          <p:cNvPr id="4" name="그룹 3"/>
          <p:cNvGrpSpPr/>
          <p:nvPr/>
        </p:nvGrpSpPr>
        <p:grpSpPr>
          <a:xfrm>
            <a:off x="890575" y="2043658"/>
            <a:ext cx="6510131" cy="4478083"/>
            <a:chOff x="457200" y="2090117"/>
            <a:chExt cx="8229600" cy="6048375"/>
          </a:xfrm>
        </p:grpSpPr>
        <p:pic>
          <p:nvPicPr>
            <p:cNvPr id="31746" name="Picture 2"/>
            <p:cNvPicPr>
              <a:picLocks noChangeAspect="1" noChangeArrowheads="1"/>
            </p:cNvPicPr>
            <p:nvPr/>
          </p:nvPicPr>
          <p:blipFill rotWithShape="1">
            <a:blip r:embed="rId2">
              <a:alphaModFix/>
              <a:lum/>
            </a:blip>
            <a:srcRect/>
            <a:stretch>
              <a:fillRect/>
            </a:stretch>
          </p:blipFill>
          <p:spPr>
            <a:xfrm>
              <a:off x="466725" y="2090117"/>
              <a:ext cx="8210550" cy="1504950"/>
            </a:xfrm>
            <a:prstGeom prst="rect">
              <a:avLst/>
            </a:prstGeom>
            <a:noFill/>
            <a:ln>
              <a:noFill/>
            </a:ln>
          </p:spPr>
        </p:pic>
        <p:pic>
          <p:nvPicPr>
            <p:cNvPr id="31747" name="Picture 3"/>
            <p:cNvPicPr>
              <a:picLocks noChangeAspect="1" noChangeArrowheads="1"/>
            </p:cNvPicPr>
            <p:nvPr/>
          </p:nvPicPr>
          <p:blipFill rotWithShape="1">
            <a:blip r:embed="rId3">
              <a:alphaModFix/>
              <a:lum/>
            </a:blip>
            <a:srcRect/>
            <a:stretch>
              <a:fillRect/>
            </a:stretch>
          </p:blipFill>
          <p:spPr>
            <a:xfrm>
              <a:off x="457200" y="3595067"/>
              <a:ext cx="8229600" cy="4543425"/>
            </a:xfrm>
            <a:prstGeom prst="rect">
              <a:avLst/>
            </a:prstGeom>
            <a:noFill/>
            <a:ln>
              <a:noFill/>
            </a:ln>
          </p:spPr>
        </p:pic>
      </p:grpSp>
      <p:sp>
        <p:nvSpPr>
          <p:cNvPr id="31748" name="직사각형 31747"/>
          <p:cNvSpPr/>
          <p:nvPr/>
        </p:nvSpPr>
        <p:spPr>
          <a:xfrm>
            <a:off x="996950" y="2927052"/>
            <a:ext cx="1079500" cy="241300"/>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en-US" altLang="ko-KR"/>
          </a:p>
        </p:txBody>
      </p:sp>
      <p:pic>
        <p:nvPicPr>
          <p:cNvPr id="31749" name="그림 31748"/>
          <p:cNvPicPr/>
          <p:nvPr/>
        </p:nvPicPr>
        <p:blipFill rotWithShape="1">
          <a:blip r:embed="rId4">
            <a:alphaModFix/>
            <a:lum/>
          </a:blip>
          <a:stretch>
            <a:fillRect/>
          </a:stretch>
        </p:blipFill>
        <p:spPr>
          <a:xfrm>
            <a:off x="5095875" y="2659516"/>
            <a:ext cx="3695700" cy="504825"/>
          </a:xfrm>
          <a:prstGeom prst="rect">
            <a:avLst/>
          </a:prstGeom>
          <a:ln w="12700" cap="flat" cmpd="sng">
            <a:solidFill>
              <a:srgbClr val="FF0000"/>
            </a:solidFill>
            <a:prstDash val="sysDot"/>
            <a:round/>
          </a:ln>
        </p:spPr>
      </p:pic>
      <p:sp>
        <p:nvSpPr>
          <p:cNvPr id="31750" name="자유형 31749"/>
          <p:cNvSpPr/>
          <p:nvPr/>
        </p:nvSpPr>
        <p:spPr>
          <a:xfrm>
            <a:off x="7262340" y="3139902"/>
            <a:ext cx="801763" cy="2254844"/>
          </a:xfrm>
          <a:custGeom>
            <a:avLst/>
            <a:gdLst>
              <a:gd name="connsiteX0" fmla="*/ -2930 w 801763"/>
              <a:gd name="connsiteY0" fmla="*/ 2255329 h 2254844"/>
              <a:gd name="connsiteX1" fmla="*/ 799890 w 801763"/>
              <a:gd name="connsiteY1" fmla="*/ 1711043 h 2254844"/>
              <a:gd name="connsiteX2" fmla="*/ 228390 w 801763"/>
              <a:gd name="connsiteY2" fmla="*/ -3456 h 2254844"/>
            </a:gdLst>
            <a:ahLst/>
            <a:cxnLst>
              <a:cxn ang="0">
                <a:pos x="connsiteX0" y="connsiteY0"/>
              </a:cxn>
              <a:cxn ang="0">
                <a:pos x="connsiteX1" y="connsiteY1"/>
              </a:cxn>
              <a:cxn ang="0">
                <a:pos x="connsiteX2" y="connsiteY2"/>
              </a:cxn>
            </a:cxnLst>
            <a:rect l="l" t="t" r="r" b="b"/>
            <a:pathLst>
              <a:path w="801763" h="2254844">
                <a:moveTo>
                  <a:pt x="-2930" y="2255329"/>
                </a:moveTo>
                <a:cubicBezTo>
                  <a:pt x="130874" y="2164614"/>
                  <a:pt x="761337" y="2087507"/>
                  <a:pt x="799890" y="1711043"/>
                </a:cubicBezTo>
                <a:cubicBezTo>
                  <a:pt x="838444" y="1334579"/>
                  <a:pt x="323640" y="282293"/>
                  <a:pt x="228390" y="-3456"/>
                </a:cubicBezTo>
              </a:path>
            </a:pathLst>
          </a:cu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tLang="ko-KR"/>
          </a:p>
        </p:txBody>
      </p:sp>
      <p:cxnSp>
        <p:nvCxnSpPr>
          <p:cNvPr id="31752" name="직선 연결선 31751"/>
          <p:cNvCxnSpPr/>
          <p:nvPr/>
        </p:nvCxnSpPr>
        <p:spPr>
          <a:xfrm>
            <a:off x="2170339" y="1939018"/>
            <a:ext cx="2775857" cy="13607"/>
          </a:xfrm>
          <a:prstGeom prst="line">
            <a:avLst/>
          </a:prstGeom>
        </p:spPr>
        <p:style>
          <a:lnRef idx="1">
            <a:schemeClr val="accent1"/>
          </a:lnRef>
          <a:fillRef idx="0">
            <a:schemeClr val="accent1"/>
          </a:fillRef>
          <a:effectRef idx="0">
            <a:schemeClr val="accent1"/>
          </a:effectRef>
          <a:fontRef idx="minor">
            <a:schemeClr val="tx1"/>
          </a:fontRef>
        </p:style>
      </p:cxnSp>
      <p:sp>
        <p:nvSpPr>
          <p:cNvPr id="31753" name="자유형 31752"/>
          <p:cNvSpPr/>
          <p:nvPr/>
        </p:nvSpPr>
        <p:spPr>
          <a:xfrm>
            <a:off x="4358877" y="1971079"/>
            <a:ext cx="705446" cy="958456"/>
          </a:xfrm>
          <a:custGeom>
            <a:avLst/>
            <a:gdLst>
              <a:gd name="connsiteX0" fmla="*/ 29425 w 705446"/>
              <a:gd name="connsiteY0" fmla="*/ -4847 h 958456"/>
              <a:gd name="connsiteX1" fmla="*/ 56640 w 705446"/>
              <a:gd name="connsiteY1" fmla="*/ 879616 h 958456"/>
              <a:gd name="connsiteX2" fmla="*/ 709783 w 705446"/>
              <a:gd name="connsiteY2" fmla="*/ 920438 h 958456"/>
            </a:gdLst>
            <a:ahLst/>
            <a:cxnLst>
              <a:cxn ang="0">
                <a:pos x="connsiteX0" y="connsiteY0"/>
              </a:cxn>
              <a:cxn ang="0">
                <a:pos x="connsiteX1" y="connsiteY1"/>
              </a:cxn>
              <a:cxn ang="0">
                <a:pos x="connsiteX2" y="connsiteY2"/>
              </a:cxn>
            </a:cxnLst>
            <a:rect l="l" t="t" r="r" b="b"/>
            <a:pathLst>
              <a:path w="705446" h="958456">
                <a:moveTo>
                  <a:pt x="29425" y="-4847"/>
                </a:moveTo>
                <a:cubicBezTo>
                  <a:pt x="33961" y="142563"/>
                  <a:pt x="-56753" y="725402"/>
                  <a:pt x="56640" y="879616"/>
                </a:cubicBezTo>
                <a:cubicBezTo>
                  <a:pt x="170032" y="1033830"/>
                  <a:pt x="600925" y="913634"/>
                  <a:pt x="709783" y="920438"/>
                </a:cubicBezTo>
              </a:path>
            </a:pathLst>
          </a:custGeom>
          <a:ln w="25400">
            <a:solidFill>
              <a:srgbClr val="FF6600"/>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tLang="ko-KR"/>
          </a:p>
        </p:txBody>
      </p:sp>
      <p:sp>
        <p:nvSpPr>
          <p:cNvPr id="31754" name="직사각형 31753"/>
          <p:cNvSpPr txBox="1"/>
          <p:nvPr/>
        </p:nvSpPr>
        <p:spPr>
          <a:xfrm>
            <a:off x="6595110" y="1754505"/>
            <a:ext cx="2193758" cy="729615"/>
          </a:xfrm>
          <a:prstGeom prst="rect">
            <a:avLst/>
          </a:prstGeom>
          <a:solidFill>
            <a:schemeClr val="lt1"/>
          </a:solidFill>
          <a:ln w="25400" cap="flat" cmpd="sng">
            <a:solidFill>
              <a:srgbClr val="FF0000"/>
            </a:solidFill>
            <a:prstDash val="sysDot"/>
            <a:round/>
          </a:ln>
        </p:spPr>
        <p:txBody>
          <a:bodyPr wrap="square">
            <a:spAutoFit/>
          </a:bodyPr>
          <a:lstStyle/>
          <a:p>
            <a:pPr>
              <a:defRPr/>
            </a:pPr>
            <a:r>
              <a:rPr lang="ko-KR" altLang="en-US" sz="1400" b="1">
                <a:solidFill>
                  <a:srgbClr val="FF0000"/>
                </a:solidFill>
                <a:latin typeface="한컴산뜻돋움"/>
                <a:ea typeface="한컴산뜻돋움"/>
              </a:rPr>
              <a:t>※ 실습후 주석처리</a:t>
            </a:r>
          </a:p>
          <a:p>
            <a:pPr>
              <a:defRPr/>
            </a:pPr>
            <a:r>
              <a:rPr lang="ko-KR" altLang="en-US" sz="1400" b="1">
                <a:solidFill>
                  <a:srgbClr val="FF0000"/>
                </a:solidFill>
                <a:latin typeface="한컴산뜻돋움"/>
                <a:ea typeface="한컴산뜻돋움"/>
              </a:rPr>
              <a:t>/</a:t>
            </a:r>
            <a:r>
              <a:rPr lang="en-US" altLang="ko-KR" sz="1400" b="1">
                <a:solidFill>
                  <a:srgbClr val="FF0000"/>
                </a:solidFill>
                <a:latin typeface="한컴산뜻돋움"/>
                <a:ea typeface="한컴산뜻돋움"/>
              </a:rPr>
              <a:t>*</a:t>
            </a:r>
            <a:r>
              <a:rPr lang="ko-KR" altLang="en-US" sz="1400" b="1">
                <a:solidFill>
                  <a:srgbClr val="FF0000"/>
                </a:solidFill>
                <a:latin typeface="한컴산뜻돋움"/>
                <a:ea typeface="한컴산뜻돋움"/>
              </a:rPr>
              <a:t>@</a:t>
            </a:r>
            <a:r>
              <a:rPr lang="en-US" altLang="ko-KR" sz="1400" b="1">
                <a:solidFill>
                  <a:srgbClr val="FF0000"/>
                </a:solidFill>
                <a:latin typeface="한컴산뜻돋움"/>
                <a:ea typeface="한컴산뜻돋움"/>
              </a:rPr>
              <a:t>Controller*/</a:t>
            </a:r>
          </a:p>
          <a:p>
            <a:pPr>
              <a:defRPr/>
            </a:pPr>
            <a:r>
              <a:rPr lang="en-US" altLang="ko-KR" sz="1400" b="1">
                <a:solidFill>
                  <a:srgbClr val="FF0000"/>
                </a:solidFill>
                <a:latin typeface="한컴산뜻돋움"/>
                <a:ea typeface="한컴산뜻돋움"/>
              </a:rPr>
              <a:t>ex04</a:t>
            </a:r>
            <a:r>
              <a:rPr lang="ko-KR" altLang="en-US" sz="1400" b="1">
                <a:solidFill>
                  <a:srgbClr val="FF0000"/>
                </a:solidFill>
                <a:latin typeface="한컴산뜻돋움"/>
                <a:ea typeface="한컴산뜻돋움"/>
              </a:rPr>
              <a:t>와 동일 매핑</a:t>
            </a:r>
          </a:p>
        </p:txBody>
      </p:sp>
      <p:sp>
        <p:nvSpPr>
          <p:cNvPr id="31755" name="자유형 31754"/>
          <p:cNvSpPr/>
          <p:nvPr/>
        </p:nvSpPr>
        <p:spPr>
          <a:xfrm>
            <a:off x="1918034" y="1958130"/>
            <a:ext cx="4698256" cy="910680"/>
          </a:xfrm>
          <a:custGeom>
            <a:avLst/>
            <a:gdLst>
              <a:gd name="connsiteX0" fmla="*/ -5096 w 4698256"/>
              <a:gd name="connsiteY0" fmla="*/ 864640 h 910680"/>
              <a:gd name="connsiteX1" fmla="*/ 1391903 w 4698256"/>
              <a:gd name="connsiteY1" fmla="*/ 840827 h 910680"/>
              <a:gd name="connsiteX2" fmla="*/ 4701840 w 4698256"/>
              <a:gd name="connsiteY2" fmla="*/ -547 h 910680"/>
            </a:gdLst>
            <a:ahLst/>
            <a:cxnLst>
              <a:cxn ang="0">
                <a:pos x="connsiteX0" y="connsiteY0"/>
              </a:cxn>
              <a:cxn ang="0">
                <a:pos x="connsiteX1" y="connsiteY1"/>
              </a:cxn>
              <a:cxn ang="0">
                <a:pos x="connsiteX2" y="connsiteY2"/>
              </a:cxn>
            </a:cxnLst>
            <a:rect l="l" t="t" r="r" b="b"/>
            <a:pathLst>
              <a:path w="4698256" h="910680">
                <a:moveTo>
                  <a:pt x="-5096" y="864640"/>
                </a:moveTo>
                <a:cubicBezTo>
                  <a:pt x="227736" y="860671"/>
                  <a:pt x="607413" y="985025"/>
                  <a:pt x="1391903" y="840827"/>
                </a:cubicBezTo>
                <a:cubicBezTo>
                  <a:pt x="2176392" y="696629"/>
                  <a:pt x="4150184" y="139681"/>
                  <a:pt x="4701840" y="-547"/>
                </a:cubicBezTo>
              </a:path>
            </a:pathLst>
          </a:custGeom>
          <a:ln w="12700">
            <a:solidFill>
              <a:srgbClr val="FF0000"/>
            </a:solidFill>
            <a:head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tLang="ko-K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28.3 </a:t>
            </a:r>
            <a:r>
              <a:rPr lang="ko-KR" altLang="en-US" sz="2800">
                <a:solidFill>
                  <a:schemeClr val="bg1">
                    <a:lumMod val="65000"/>
                  </a:schemeClr>
                </a:solidFill>
              </a:rPr>
              <a:t>스프링 이메일 사용하기</a:t>
            </a:r>
            <a:endParaRPr lang="ko-KR" altLang="en-US" sz="2800" spc="-89">
              <a:solidFill>
                <a:srgbClr val="281F3D"/>
              </a:solidFill>
            </a:endParaRPr>
          </a:p>
        </p:txBody>
      </p:sp>
      <p:sp>
        <p:nvSpPr>
          <p:cNvPr id="31754" name="직사각형 31753"/>
          <p:cNvSpPr txBox="1"/>
          <p:nvPr/>
        </p:nvSpPr>
        <p:spPr>
          <a:xfrm>
            <a:off x="0" y="440990"/>
            <a:ext cx="9144000" cy="5214955"/>
          </a:xfrm>
          <a:prstGeom prst="rect">
            <a:avLst/>
          </a:prstGeom>
          <a:solidFill>
            <a:schemeClr val="lt1"/>
          </a:solidFill>
          <a:ln w="9525" cap="flat" cmpd="sng">
            <a:solidFill>
              <a:schemeClr val="accent1"/>
            </a:solidFill>
            <a:prstDash val="solid"/>
            <a:round/>
          </a:ln>
        </p:spPr>
        <p:txBody>
          <a:bodyPr wrap="square">
            <a:spAutoFit/>
          </a:bodyPr>
          <a:lstStyle/>
          <a:p>
            <a:pPr>
              <a:defRPr/>
            </a:pPr>
            <a:r>
              <a:rPr lang="en-US" altLang="ko-KR" sz="1200" b="1">
                <a:latin typeface="한컴산뜻돋움"/>
                <a:ea typeface="한컴산뜻돋움"/>
              </a:rPr>
              <a:t>package com.myspring.pro28.ex03;</a:t>
            </a:r>
          </a:p>
          <a:p>
            <a:pPr>
              <a:defRPr/>
            </a:pPr>
            <a:endParaRPr lang="en-US" altLang="ko-KR" sz="1200" b="1">
              <a:latin typeface="한컴산뜻돋움"/>
              <a:ea typeface="한컴산뜻돋움"/>
            </a:endParaRPr>
          </a:p>
          <a:p>
            <a:pPr>
              <a:defRPr/>
            </a:pPr>
            <a:r>
              <a:rPr lang="en-US" altLang="ko-KR" sz="1200" b="1">
                <a:latin typeface="한컴산뜻돋움"/>
                <a:ea typeface="한컴산뜻돋움"/>
              </a:rPr>
              <a:t>import java.io.PrintWriter;</a:t>
            </a:r>
          </a:p>
          <a:p>
            <a:pPr>
              <a:defRPr/>
            </a:pPr>
            <a:r>
              <a:rPr lang="en-US" altLang="ko-KR" sz="1200" b="1">
                <a:latin typeface="한컴산뜻돋움"/>
                <a:ea typeface="한컴산뜻돋움"/>
              </a:rPr>
              <a:t>import javax.servlet.http.HttpServletRequest;</a:t>
            </a:r>
          </a:p>
          <a:p>
            <a:pPr>
              <a:defRPr/>
            </a:pPr>
            <a:r>
              <a:rPr lang="en-US" altLang="ko-KR" sz="1200" b="1">
                <a:latin typeface="한컴산뜻돋움"/>
                <a:ea typeface="한컴산뜻돋움"/>
              </a:rPr>
              <a:t>import javax.servlet.http.HttpServletResponse;</a:t>
            </a:r>
          </a:p>
          <a:p>
            <a:pPr>
              <a:defRPr/>
            </a:pPr>
            <a:r>
              <a:rPr lang="en-US" altLang="ko-KR" sz="1200" b="1">
                <a:latin typeface="한컴산뜻돋움"/>
                <a:ea typeface="한컴산뜻돋움"/>
              </a:rPr>
              <a:t>import org.springframework.beans.factory.annotation.Autowired;</a:t>
            </a:r>
          </a:p>
          <a:p>
            <a:pPr>
              <a:defRPr/>
            </a:pPr>
            <a:r>
              <a:rPr lang="en-US" altLang="ko-KR" sz="1200" b="1">
                <a:latin typeface="한컴산뜻돋움"/>
                <a:ea typeface="한컴산뜻돋움"/>
              </a:rPr>
              <a:t>import org.springframework.scheduling.annotation.EnableAsync;</a:t>
            </a:r>
          </a:p>
          <a:p>
            <a:pPr>
              <a:defRPr/>
            </a:pPr>
            <a:r>
              <a:rPr lang="en-US" altLang="ko-KR" sz="1200" b="1">
                <a:latin typeface="한컴산뜻돋움"/>
                <a:ea typeface="한컴산뜻돋움"/>
              </a:rPr>
              <a:t>import org.springframework.stereotype.Controller;</a:t>
            </a:r>
          </a:p>
          <a:p>
            <a:pPr>
              <a:defRPr/>
            </a:pPr>
            <a:r>
              <a:rPr lang="en-US" altLang="ko-KR" sz="1200" b="1">
                <a:latin typeface="한컴산뜻돋움"/>
                <a:ea typeface="한컴산뜻돋움"/>
              </a:rPr>
              <a:t>import org.springframework.web.bind.annotation.RequestMapping;</a:t>
            </a:r>
          </a:p>
          <a:p>
            <a:pPr>
              <a:defRPr/>
            </a:pPr>
            <a:r>
              <a:rPr lang="en-US" altLang="ko-KR" sz="1200" b="1">
                <a:latin typeface="한컴산뜻돋움"/>
                <a:ea typeface="한컴산뜻돋움"/>
              </a:rPr>
              <a:t>import org.springframework.web.bind.annotation.RequestMethod;</a:t>
            </a:r>
          </a:p>
          <a:p>
            <a:pPr>
              <a:defRPr/>
            </a:pPr>
            <a:endParaRPr lang="en-US" altLang="ko-KR" sz="1200" b="1">
              <a:latin typeface="한컴산뜻돋움"/>
              <a:ea typeface="한컴산뜻돋움"/>
            </a:endParaRPr>
          </a:p>
          <a:p>
            <a:pPr>
              <a:defRPr/>
            </a:pPr>
            <a:r>
              <a:rPr lang="en-US" altLang="ko-KR" sz="1200" b="1">
                <a:latin typeface="한컴산뜻돋움"/>
                <a:ea typeface="한컴산뜻돋움"/>
              </a:rPr>
              <a:t>@Controller</a:t>
            </a:r>
          </a:p>
          <a:p>
            <a:pPr>
              <a:defRPr/>
            </a:pPr>
            <a:r>
              <a:rPr lang="en-US" altLang="ko-KR" sz="1200" b="1">
                <a:latin typeface="한컴산뜻돋움"/>
                <a:ea typeface="한컴산뜻돋움"/>
              </a:rPr>
              <a:t>@EnableAsync</a:t>
            </a:r>
          </a:p>
          <a:p>
            <a:pPr>
              <a:defRPr/>
            </a:pPr>
            <a:r>
              <a:rPr lang="en-US" altLang="ko-KR" sz="1200" b="1">
                <a:latin typeface="한컴산뜻돋움"/>
                <a:ea typeface="한컴산뜻돋움"/>
              </a:rPr>
              <a:t>public class MailController {</a:t>
            </a:r>
          </a:p>
          <a:p>
            <a:pPr>
              <a:defRPr/>
            </a:pPr>
            <a:r>
              <a:rPr lang="en-US" altLang="ko-KR" sz="1200" b="1">
                <a:latin typeface="한컴산뜻돋움"/>
                <a:ea typeface="한컴산뜻돋움"/>
              </a:rPr>
              <a:t>    @Autowired</a:t>
            </a:r>
          </a:p>
          <a:p>
            <a:pPr>
              <a:defRPr/>
            </a:pPr>
            <a:r>
              <a:rPr lang="en-US" altLang="ko-KR" sz="1200" b="1">
                <a:latin typeface="한컴산뜻돋움"/>
                <a:ea typeface="한컴산뜻돋움"/>
              </a:rPr>
              <a:t>    private MailService mailService;</a:t>
            </a:r>
          </a:p>
          <a:p>
            <a:pPr>
              <a:defRPr/>
            </a:pPr>
            <a:r>
              <a:rPr lang="en-US" altLang="ko-KR" sz="1200" b="1">
                <a:latin typeface="한컴산뜻돋움"/>
                <a:ea typeface="한컴산뜻돋움"/>
              </a:rPr>
              <a:t> </a:t>
            </a:r>
          </a:p>
          <a:p>
            <a:pPr>
              <a:defRPr/>
            </a:pPr>
            <a:r>
              <a:rPr lang="en-US" altLang="ko-KR" sz="1200" b="1">
                <a:latin typeface="한컴산뜻돋움"/>
                <a:ea typeface="한컴산뜻돋움"/>
              </a:rPr>
              <a:t>    @RequestMapping(value = "/sendMail.do", method = RequestMethod.GET)</a:t>
            </a:r>
          </a:p>
          <a:p>
            <a:pPr>
              <a:defRPr/>
            </a:pPr>
            <a:r>
              <a:rPr lang="en-US" altLang="ko-KR" sz="1200" b="1">
                <a:latin typeface="한컴산뜻돋움"/>
                <a:ea typeface="한컴산뜻돋움"/>
              </a:rPr>
              <a:t>    public void sendSimpleMail(HttpServletRequest request, HttpServletResponse response) </a:t>
            </a:r>
          </a:p>
          <a:p>
            <a:pPr>
              <a:defRPr/>
            </a:pPr>
            <a:r>
              <a:rPr lang="en-US" altLang="ko-KR" sz="1200" b="1">
                <a:latin typeface="한컴산뜻돋움"/>
                <a:ea typeface="한컴산뜻돋움"/>
              </a:rPr>
              <a:t>                                                          throws Exception{</a:t>
            </a:r>
          </a:p>
          <a:p>
            <a:pPr>
              <a:defRPr/>
            </a:pPr>
            <a:r>
              <a:rPr lang="en-US" altLang="ko-KR" sz="1200" b="1">
                <a:latin typeface="한컴산뜻돋움"/>
                <a:ea typeface="한컴산뜻돋움"/>
              </a:rPr>
              <a:t>    </a:t>
            </a:r>
            <a:r>
              <a:rPr lang="en-US" altLang="ko-KR" sz="1200" b="1">
                <a:ea typeface="한컴산뜻돋움"/>
              </a:rPr>
              <a:t>	</a:t>
            </a:r>
            <a:r>
              <a:rPr lang="en-US" altLang="ko-KR" sz="1200" b="1">
                <a:latin typeface="한컴산뜻돋움"/>
                <a:ea typeface="한컴산뜻돋움"/>
              </a:rPr>
              <a:t>request.setCharacterEncoding("utf-8");</a:t>
            </a:r>
          </a:p>
          <a:p>
            <a:pPr>
              <a:defRPr/>
            </a:pPr>
            <a:r>
              <a:rPr lang="en-US" altLang="ko-KR" sz="1200" b="1">
                <a:latin typeface="한컴산뜻돋움"/>
                <a:ea typeface="한컴산뜻돋움"/>
              </a:rPr>
              <a:t>    </a:t>
            </a:r>
            <a:r>
              <a:rPr lang="en-US" altLang="ko-KR" sz="1200" b="1">
                <a:ea typeface="한컴산뜻돋움"/>
              </a:rPr>
              <a:t>	</a:t>
            </a:r>
            <a:r>
              <a:rPr lang="en-US" altLang="ko-KR" sz="1200" b="1">
                <a:latin typeface="한컴산뜻돋움"/>
                <a:ea typeface="한컴산뜻돋움"/>
              </a:rPr>
              <a:t>response.setContentType("text/html;charset=utf-8");</a:t>
            </a:r>
          </a:p>
          <a:p>
            <a:pPr>
              <a:defRPr/>
            </a:pPr>
            <a:r>
              <a:rPr lang="en-US" altLang="ko-KR" sz="1200" b="1">
                <a:latin typeface="한컴산뜻돋움"/>
                <a:ea typeface="한컴산뜻돋움"/>
              </a:rPr>
              <a:t>        PrintWriter out = response.getWriter();</a:t>
            </a:r>
          </a:p>
          <a:p>
            <a:pPr>
              <a:defRPr/>
            </a:pPr>
            <a:r>
              <a:rPr lang="en-US" altLang="ko-KR" sz="1200" b="1">
                <a:latin typeface="한컴산뜻돋움"/>
                <a:ea typeface="한컴산뜻돋움"/>
              </a:rPr>
              <a:t>        mailService.sendMail("</a:t>
            </a:r>
            <a:r>
              <a:rPr lang="en-US" altLang="ko-KR" sz="1200" b="1">
                <a:solidFill>
                  <a:srgbClr val="FF0000"/>
                </a:solidFill>
                <a:latin typeface="한컴산뜻돋움"/>
                <a:ea typeface="한컴산뜻돋움"/>
              </a:rPr>
              <a:t>수신자</a:t>
            </a:r>
            <a:r>
              <a:rPr lang="en-US" altLang="ko-KR" sz="1200" b="1">
                <a:latin typeface="한컴산뜻돋움"/>
                <a:ea typeface="한컴산뜻돋움"/>
              </a:rPr>
              <a:t>@naver.com","테스트 메일","안녕하세요.보낸 메일 내용입니다.");</a:t>
            </a:r>
          </a:p>
          <a:p>
            <a:pPr>
              <a:defRPr/>
            </a:pPr>
            <a:r>
              <a:rPr lang="en-US" altLang="ko-KR" sz="1200" b="1">
                <a:latin typeface="한컴산뜻돋움"/>
                <a:ea typeface="한컴산뜻돋움"/>
              </a:rPr>
              <a:t>        mailService.sendPreConfiguredMail("테스트 메일입니다.");</a:t>
            </a:r>
          </a:p>
          <a:p>
            <a:pPr>
              <a:defRPr/>
            </a:pPr>
            <a:r>
              <a:rPr lang="en-US" altLang="ko-KR" sz="1200" b="1">
                <a:latin typeface="한컴산뜻돋움"/>
                <a:ea typeface="한컴산뜻돋움"/>
              </a:rPr>
              <a:t>        out.print("메일을 보냈습니다!!");</a:t>
            </a:r>
          </a:p>
          <a:p>
            <a:pPr>
              <a:defRPr/>
            </a:pPr>
            <a:r>
              <a:rPr lang="en-US" altLang="ko-KR" sz="1200" b="1">
                <a:latin typeface="한컴산뜻돋움"/>
                <a:ea typeface="한컴산뜻돋움"/>
              </a:rPr>
              <a:t>    }</a:t>
            </a:r>
          </a:p>
          <a:p>
            <a:pPr>
              <a:defRPr/>
            </a:pPr>
            <a:r>
              <a:rPr lang="en-US" altLang="ko-KR" sz="1200" b="1">
                <a:latin typeface="한컴산뜻돋움"/>
                <a:ea typeface="한컴산뜻돋움"/>
              </a:rPr>
              <a:t>}</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28.3 </a:t>
            </a:r>
            <a:r>
              <a:rPr lang="ko-KR" altLang="en-US" sz="2800">
                <a:solidFill>
                  <a:schemeClr val="bg1">
                    <a:lumMod val="65000"/>
                  </a:schemeClr>
                </a:solidFill>
              </a:rPr>
              <a:t>스프링 이메일 사용하기</a:t>
            </a:r>
            <a:endParaRPr lang="ko-KR" altLang="en-US" sz="2800" spc="-89">
              <a:solidFill>
                <a:srgbClr val="281F3D"/>
              </a:solidFill>
            </a:endParaRPr>
          </a:p>
        </p:txBody>
      </p:sp>
      <p:sp>
        <p:nvSpPr>
          <p:cNvPr id="3" name="TextBox 2"/>
          <p:cNvSpPr txBox="1"/>
          <p:nvPr/>
        </p:nvSpPr>
        <p:spPr>
          <a:xfrm>
            <a:off x="586409" y="1520687"/>
            <a:ext cx="7007087" cy="276999"/>
          </a:xfrm>
          <a:prstGeom prst="rect">
            <a:avLst/>
          </a:prstGeom>
          <a:noFill/>
        </p:spPr>
        <p:txBody>
          <a:bodyPr wrap="square">
            <a:spAutoFit/>
          </a:bodyPr>
          <a:lstStyle/>
          <a:p>
            <a:pPr lvl="0"/>
            <a:r>
              <a:rPr lang="en-US" altLang="ko-KR" sz="1200" b="1">
                <a:latin typeface="+mj-ea"/>
                <a:ea typeface="+mj-ea"/>
              </a:rPr>
              <a:t>7. </a:t>
            </a:r>
            <a:r>
              <a:rPr lang="ko-KR" altLang="en-US" sz="1200">
                <a:latin typeface="+mj-ea"/>
                <a:ea typeface="+mj-ea"/>
              </a:rPr>
              <a:t>이번에는 </a:t>
            </a:r>
            <a:r>
              <a:rPr lang="en-US" altLang="ko-KR" sz="1200">
                <a:latin typeface="+mj-ea"/>
                <a:ea typeface="+mj-ea"/>
              </a:rPr>
              <a:t>MailService </a:t>
            </a:r>
            <a:r>
              <a:rPr lang="ko-KR" altLang="en-US" sz="1200">
                <a:latin typeface="+mj-ea"/>
                <a:ea typeface="+mj-ea"/>
              </a:rPr>
              <a:t>클래스입니다</a:t>
            </a:r>
            <a:r>
              <a:rPr lang="en-US" altLang="ko-KR" sz="1200">
                <a:latin typeface="+mj-ea"/>
                <a:ea typeface="+mj-ea"/>
              </a:rPr>
              <a:t>.</a:t>
            </a:r>
            <a:endParaRPr lang="ko-KR" altLang="en-US" sz="1200">
              <a:latin typeface="+mj-ea"/>
              <a:ea typeface="+mj-ea"/>
            </a:endParaRPr>
          </a:p>
        </p:txBody>
      </p:sp>
      <p:grpSp>
        <p:nvGrpSpPr>
          <p:cNvPr id="32772" name="그룹 32771"/>
          <p:cNvGrpSpPr/>
          <p:nvPr/>
        </p:nvGrpSpPr>
        <p:grpSpPr>
          <a:xfrm>
            <a:off x="648072" y="1797686"/>
            <a:ext cx="5957374" cy="4778030"/>
            <a:chOff x="1339865" y="1797686"/>
            <a:chExt cx="5957374" cy="4778030"/>
          </a:xfrm>
        </p:grpSpPr>
        <p:pic>
          <p:nvPicPr>
            <p:cNvPr id="32770" name="Picture 2"/>
            <p:cNvPicPr>
              <a:picLocks noChangeAspect="1" noChangeArrowheads="1"/>
            </p:cNvPicPr>
            <p:nvPr/>
          </p:nvPicPr>
          <p:blipFill rotWithShape="1">
            <a:blip r:embed="rId2">
              <a:alphaModFix/>
              <a:lum/>
            </a:blip>
            <a:srcRect/>
            <a:stretch>
              <a:fillRect/>
            </a:stretch>
          </p:blipFill>
          <p:spPr>
            <a:xfrm>
              <a:off x="1339865" y="1797686"/>
              <a:ext cx="5957374" cy="4778030"/>
            </a:xfrm>
            <a:prstGeom prst="rect">
              <a:avLst/>
            </a:prstGeom>
            <a:noFill/>
            <a:ln>
              <a:noFill/>
            </a:ln>
          </p:spPr>
        </p:pic>
        <p:sp>
          <p:nvSpPr>
            <p:cNvPr id="32771" name="직사각형 32770"/>
            <p:cNvSpPr/>
            <p:nvPr/>
          </p:nvSpPr>
          <p:spPr>
            <a:xfrm>
              <a:off x="1543050" y="3892746"/>
              <a:ext cx="520699" cy="215900"/>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sp>
      </p:grpSp>
      <p:sp>
        <p:nvSpPr>
          <p:cNvPr id="32773" name="직사각형 32772"/>
          <p:cNvSpPr txBox="1"/>
          <p:nvPr/>
        </p:nvSpPr>
        <p:spPr>
          <a:xfrm>
            <a:off x="6379844" y="3107055"/>
            <a:ext cx="2764156" cy="643890"/>
          </a:xfrm>
          <a:prstGeom prst="rect">
            <a:avLst/>
          </a:prstGeom>
          <a:ln w="9525" cap="flat" cmpd="sng">
            <a:solidFill>
              <a:srgbClr val="FF0000"/>
            </a:solidFill>
            <a:prstDash val="solid"/>
            <a:round/>
          </a:ln>
        </p:spPr>
        <p:txBody>
          <a:bodyPr wrap="square">
            <a:spAutoFit/>
          </a:bodyPr>
          <a:lstStyle/>
          <a:p>
            <a:r>
              <a:rPr lang="en-US" altLang="ko-KR" sz="900">
                <a:latin typeface="함초롬돋움"/>
                <a:ea typeface="함초롬돋움"/>
              </a:rPr>
              <a:t>1) xml</a:t>
            </a:r>
            <a:r>
              <a:rPr lang="ko-KR" altLang="en-US" sz="900">
                <a:latin typeface="함초롬돋움"/>
                <a:ea typeface="함초롬돋움"/>
              </a:rPr>
              <a:t>에 설정한</a:t>
            </a:r>
          </a:p>
          <a:p>
            <a:r>
              <a:rPr lang="ko-KR" altLang="en-US" sz="900">
                <a:latin typeface="함초롬돋움"/>
                <a:ea typeface="함초롬돋움"/>
              </a:rPr>
              <a:t>  - </a:t>
            </a:r>
            <a:r>
              <a:rPr lang="en-US" altLang="ko-KR" sz="900">
                <a:latin typeface="함초롬돋움"/>
                <a:ea typeface="함초롬돋움"/>
              </a:rPr>
              <a:t>mailSender </a:t>
            </a:r>
            <a:r>
              <a:rPr lang="ko-KR" altLang="en-US" sz="900">
                <a:latin typeface="함초롬돋움"/>
                <a:ea typeface="함초롬돋움"/>
              </a:rPr>
              <a:t>빈  주입(송신자 정보)</a:t>
            </a:r>
          </a:p>
          <a:p>
            <a:r>
              <a:rPr lang="ko-KR" altLang="en-US" sz="900">
                <a:latin typeface="함초롬돋움"/>
                <a:ea typeface="함초롬돋움"/>
              </a:rPr>
              <a:t>  - </a:t>
            </a:r>
            <a:r>
              <a:rPr lang="en-US" altLang="ko-KR" sz="900">
                <a:latin typeface="함초롬돋움"/>
                <a:ea typeface="함초롬돋움"/>
              </a:rPr>
              <a:t>preConfigureMessage </a:t>
            </a:r>
            <a:r>
              <a:rPr lang="ko-KR" altLang="en-US" sz="900">
                <a:latin typeface="함초롬돋움"/>
                <a:ea typeface="함초롬돋움"/>
              </a:rPr>
              <a:t>빈 주입(수신자 정보)</a:t>
            </a:r>
          </a:p>
          <a:p>
            <a:r>
              <a:rPr lang="ko-KR" altLang="en-US" sz="900">
                <a:latin typeface="함초롬돋움"/>
                <a:ea typeface="함초롬돋움"/>
              </a:rPr>
              <a:t>   // 정규적으로 보낼 경우</a:t>
            </a:r>
          </a:p>
        </p:txBody>
      </p:sp>
      <p:sp>
        <p:nvSpPr>
          <p:cNvPr id="32774" name="직사각형 32773"/>
          <p:cNvSpPr txBox="1"/>
          <p:nvPr/>
        </p:nvSpPr>
        <p:spPr>
          <a:xfrm>
            <a:off x="6376034" y="4501817"/>
            <a:ext cx="2767966" cy="1182703"/>
          </a:xfrm>
          <a:prstGeom prst="rect">
            <a:avLst/>
          </a:prstGeom>
          <a:ln w="9525" cap="flat" cmpd="sng">
            <a:solidFill>
              <a:srgbClr val="FF0000"/>
            </a:solidFill>
            <a:prstDash val="solid"/>
            <a:round/>
          </a:ln>
        </p:spPr>
        <p:txBody>
          <a:bodyPr wrap="square">
            <a:spAutoFit/>
          </a:bodyPr>
          <a:lstStyle/>
          <a:p>
            <a:r>
              <a:rPr lang="ko-KR" altLang="en-US" sz="900">
                <a:latin typeface="함초롬돋움"/>
                <a:ea typeface="함초롬돋움"/>
              </a:rPr>
              <a:t>2</a:t>
            </a:r>
            <a:r>
              <a:rPr lang="en-US" altLang="ko-KR" sz="900">
                <a:latin typeface="함초롬돋움"/>
                <a:ea typeface="함초롬돋움"/>
              </a:rPr>
              <a:t>) xml</a:t>
            </a:r>
            <a:r>
              <a:rPr lang="ko-KR" altLang="en-US" sz="900">
                <a:latin typeface="함초롬돋움"/>
                <a:ea typeface="함초롬돋움"/>
              </a:rPr>
              <a:t>에 설정한</a:t>
            </a:r>
          </a:p>
          <a:p>
            <a:r>
              <a:rPr lang="ko-KR" altLang="en-US" sz="900">
                <a:latin typeface="함초롬돋움"/>
                <a:ea typeface="함초롬돋움"/>
              </a:rPr>
              <a:t>  - </a:t>
            </a:r>
            <a:r>
              <a:rPr lang="en-US" altLang="ko-KR" sz="900">
                <a:latin typeface="함초롬돋움"/>
                <a:ea typeface="함초롬돋움"/>
              </a:rPr>
              <a:t>mailSender </a:t>
            </a:r>
            <a:r>
              <a:rPr lang="ko-KR" altLang="en-US" sz="900">
                <a:latin typeface="함초롬돋움"/>
                <a:ea typeface="함초롬돋움"/>
              </a:rPr>
              <a:t>빈의 </a:t>
            </a:r>
            <a:r>
              <a:rPr lang="en-US" altLang="ko-KR" sz="900">
                <a:latin typeface="함초롬돋움"/>
                <a:ea typeface="함초롬돋움"/>
              </a:rPr>
              <a:t>createMimeMessage() </a:t>
            </a:r>
          </a:p>
          <a:p>
            <a:r>
              <a:rPr lang="en-US" altLang="ko-KR" sz="900">
                <a:latin typeface="함초롬돋움"/>
                <a:ea typeface="함초롬돋움"/>
              </a:rPr>
              <a:t>    </a:t>
            </a:r>
            <a:r>
              <a:rPr lang="ko-KR" altLang="en-US" sz="900">
                <a:latin typeface="함초롬돋움"/>
                <a:ea typeface="함초롬돋움"/>
              </a:rPr>
              <a:t>매서드로 </a:t>
            </a:r>
            <a:r>
              <a:rPr lang="en-US" altLang="ko-KR" sz="900">
                <a:latin typeface="함초롬돋움"/>
                <a:ea typeface="함초롬돋움"/>
              </a:rPr>
              <a:t>MimeMessage </a:t>
            </a:r>
            <a:r>
              <a:rPr lang="ko-KR" altLang="en-US" sz="900">
                <a:latin typeface="함초롬돋움"/>
                <a:ea typeface="함초롬돋움"/>
              </a:rPr>
              <a:t>타입 객체 </a:t>
            </a:r>
            <a:r>
              <a:rPr lang="en-US" altLang="ko-KR" sz="900">
                <a:latin typeface="함초롬돋움"/>
                <a:ea typeface="함초롬돋움"/>
              </a:rPr>
              <a:t>message </a:t>
            </a:r>
          </a:p>
          <a:p>
            <a:r>
              <a:rPr lang="en-US" altLang="ko-KR" sz="900">
                <a:latin typeface="함초롬돋움"/>
                <a:ea typeface="함초롬돋움"/>
              </a:rPr>
              <a:t>    </a:t>
            </a:r>
            <a:r>
              <a:rPr lang="ko-KR" altLang="en-US" sz="900">
                <a:latin typeface="함초롬돋움"/>
                <a:ea typeface="함초롬돋움"/>
              </a:rPr>
              <a:t>생성</a:t>
            </a:r>
            <a:r>
              <a:rPr lang="en-US" altLang="ko-KR" sz="900">
                <a:latin typeface="함초롬돋움"/>
                <a:ea typeface="함초롬돋움"/>
              </a:rPr>
              <a:t> </a:t>
            </a:r>
          </a:p>
          <a:p>
            <a:r>
              <a:rPr lang="ko-KR" altLang="en-US" sz="900">
                <a:latin typeface="함초롬돋움"/>
                <a:ea typeface="함초롬돋움"/>
              </a:rPr>
              <a:t>  - </a:t>
            </a:r>
            <a:r>
              <a:rPr lang="en-US" altLang="ko-KR" sz="900">
                <a:latin typeface="함초롬돋움"/>
                <a:ea typeface="함초롬돋움"/>
              </a:rPr>
              <a:t>messageHelper </a:t>
            </a:r>
            <a:r>
              <a:rPr lang="ko-KR" altLang="en-US" sz="900">
                <a:latin typeface="함초롬돋움"/>
                <a:ea typeface="함초롬돋움"/>
              </a:rPr>
              <a:t>객체 생성</a:t>
            </a:r>
          </a:p>
          <a:p>
            <a:r>
              <a:rPr lang="ko-KR" altLang="en-US" sz="900">
                <a:latin typeface="함초롬돋움"/>
                <a:ea typeface="함초롬돋움"/>
              </a:rPr>
              <a:t>     // 메일을 보내기 위한 객체</a:t>
            </a:r>
          </a:p>
          <a:p>
            <a:r>
              <a:rPr lang="en-US" altLang="ko-KR" sz="900">
                <a:latin typeface="함초롬돋움"/>
                <a:ea typeface="함초롬돋움"/>
              </a:rPr>
              <a:t>  - setter()</a:t>
            </a:r>
            <a:r>
              <a:rPr lang="ko-KR" altLang="en-US" sz="900">
                <a:latin typeface="함초롬돋움"/>
                <a:ea typeface="함초롬돋움"/>
              </a:rPr>
              <a:t>로 참조, 송신, 제목, 수신, 내용 항목 설정</a:t>
            </a:r>
          </a:p>
          <a:p>
            <a:r>
              <a:rPr lang="ko-KR" altLang="en-US" sz="900">
                <a:latin typeface="함초롬돋움"/>
                <a:ea typeface="함초롬돋움"/>
              </a:rPr>
              <a:t>  - </a:t>
            </a:r>
            <a:r>
              <a:rPr lang="en-US" altLang="ko-KR" sz="900">
                <a:latin typeface="함초롬돋움"/>
                <a:ea typeface="함초롬돋움"/>
              </a:rPr>
              <a:t>mailSender </a:t>
            </a:r>
            <a:r>
              <a:rPr lang="ko-KR" altLang="en-US" sz="900">
                <a:latin typeface="함초롬돋움"/>
                <a:ea typeface="함초롬돋움"/>
              </a:rPr>
              <a:t>객체의 </a:t>
            </a:r>
            <a:r>
              <a:rPr lang="en-US" altLang="ko-KR" sz="900">
                <a:latin typeface="함초롬돋움"/>
                <a:ea typeface="함초롬돋움"/>
              </a:rPr>
              <a:t>send()</a:t>
            </a:r>
            <a:r>
              <a:rPr lang="ko-KR" altLang="en-US" sz="900">
                <a:latin typeface="함초롬돋움"/>
                <a:ea typeface="함초롬돋움"/>
              </a:rPr>
              <a:t>로 </a:t>
            </a:r>
            <a:r>
              <a:rPr lang="en-US" altLang="ko-KR" sz="900">
                <a:latin typeface="함초롬돋움"/>
                <a:ea typeface="함초롬돋움"/>
              </a:rPr>
              <a:t>message </a:t>
            </a:r>
            <a:r>
              <a:rPr lang="ko-KR" altLang="en-US" sz="900">
                <a:latin typeface="함초롬돋움"/>
                <a:ea typeface="함초롬돋움"/>
              </a:rPr>
              <a:t>보냄</a:t>
            </a:r>
          </a:p>
        </p:txBody>
      </p:sp>
      <p:pic>
        <p:nvPicPr>
          <p:cNvPr id="32775" name="그림 32774"/>
          <p:cNvPicPr/>
          <p:nvPr/>
        </p:nvPicPr>
        <p:blipFill rotWithShape="1">
          <a:blip r:embed="rId3">
            <a:alphaModFix/>
            <a:lum/>
          </a:blip>
          <a:stretch>
            <a:fillRect/>
          </a:stretch>
        </p:blipFill>
        <p:spPr>
          <a:xfrm>
            <a:off x="6625450" y="523865"/>
            <a:ext cx="2306048" cy="2453665"/>
          </a:xfrm>
          <a:prstGeom prst="rect">
            <a:avLst/>
          </a:prstGeom>
          <a:ln w="9525" cap="flat" cmpd="sng">
            <a:solidFill>
              <a:schemeClr val="accent1"/>
            </a:solidFill>
            <a:prstDash val="solid"/>
            <a:rou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2"/>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3" name="직사각형 12"/>
          <p:cNvSpPr txBox="1"/>
          <p:nvPr/>
        </p:nvSpPr>
        <p:spPr>
          <a:xfrm>
            <a:off x="0" y="184035"/>
            <a:ext cx="9144000" cy="6489930"/>
          </a:xfrm>
          <a:prstGeom prst="rect">
            <a:avLst/>
          </a:prstGeom>
          <a:solidFill>
            <a:schemeClr val="lt1"/>
          </a:solidFill>
          <a:ln w="9525" cap="flat" cmpd="sng">
            <a:solidFill>
              <a:schemeClr val="accent1"/>
            </a:solidFill>
            <a:prstDash val="solid"/>
            <a:round/>
          </a:ln>
        </p:spPr>
        <p:txBody>
          <a:bodyPr wrap="square">
            <a:spAutoFit/>
          </a:bodyPr>
          <a:lstStyle/>
          <a:p>
            <a:pPr>
              <a:defRPr/>
            </a:pPr>
            <a:r>
              <a:rPr lang="en-US" altLang="ko-KR" sz="1000" b="1">
                <a:latin typeface="한컴산뜻돋움"/>
                <a:ea typeface="한컴산뜻돋움"/>
              </a:rPr>
              <a:t>package com.myspring.pro28.ex03;</a:t>
            </a:r>
          </a:p>
          <a:p>
            <a:pPr>
              <a:defRPr/>
            </a:pPr>
            <a:endParaRPr lang="en-US" altLang="ko-KR" sz="1000" b="1">
              <a:latin typeface="한컴산뜻돋움"/>
              <a:ea typeface="한컴산뜻돋움"/>
            </a:endParaRPr>
          </a:p>
          <a:p>
            <a:pPr>
              <a:defRPr/>
            </a:pPr>
            <a:r>
              <a:rPr lang="en-US" altLang="ko-KR" sz="1000" b="1">
                <a:latin typeface="한컴산뜻돋움"/>
                <a:ea typeface="한컴산뜻돋움"/>
              </a:rPr>
              <a:t>import javax.mail.internet.MimeMessage;</a:t>
            </a:r>
          </a:p>
          <a:p>
            <a:pPr>
              <a:defRPr/>
            </a:pPr>
            <a:r>
              <a:rPr lang="en-US" altLang="ko-KR" sz="1000" b="1">
                <a:latin typeface="한컴산뜻돋움"/>
                <a:ea typeface="한컴산뜻돋움"/>
              </a:rPr>
              <a:t>import org.springframework.beans.factory.annotation.Autowired;</a:t>
            </a:r>
          </a:p>
          <a:p>
            <a:pPr>
              <a:defRPr/>
            </a:pPr>
            <a:r>
              <a:rPr lang="en-US" altLang="ko-KR" sz="1000" b="1">
                <a:latin typeface="한컴산뜻돋움"/>
                <a:ea typeface="한컴산뜻돋움"/>
              </a:rPr>
              <a:t>import org.springframework.mail.SimpleMailMessage;</a:t>
            </a:r>
          </a:p>
          <a:p>
            <a:pPr>
              <a:defRPr/>
            </a:pPr>
            <a:r>
              <a:rPr lang="en-US" altLang="ko-KR" sz="1000" b="1">
                <a:latin typeface="한컴산뜻돋움"/>
                <a:ea typeface="한컴산뜻돋움"/>
              </a:rPr>
              <a:t>import org.springframework.mail.javamail.JavaMailSender;</a:t>
            </a:r>
          </a:p>
          <a:p>
            <a:pPr>
              <a:defRPr/>
            </a:pPr>
            <a:r>
              <a:rPr lang="en-US" altLang="ko-KR" sz="1000" b="1">
                <a:latin typeface="한컴산뜻돋움"/>
                <a:ea typeface="한컴산뜻돋움"/>
              </a:rPr>
              <a:t>import org.springframework.mail.javamail.MimeMailMessage;</a:t>
            </a:r>
          </a:p>
          <a:p>
            <a:pPr>
              <a:defRPr/>
            </a:pPr>
            <a:r>
              <a:rPr lang="en-US" altLang="ko-KR" sz="1000" b="1">
                <a:latin typeface="한컴산뜻돋움"/>
                <a:ea typeface="한컴산뜻돋움"/>
              </a:rPr>
              <a:t>import org.springframework.mail.javamail.MimeMessageHelper;</a:t>
            </a:r>
          </a:p>
          <a:p>
            <a:pPr>
              <a:defRPr/>
            </a:pPr>
            <a:r>
              <a:rPr lang="en-US" altLang="ko-KR" sz="1000" b="1">
                <a:latin typeface="한컴산뜻돋움"/>
                <a:ea typeface="한컴산뜻돋움"/>
              </a:rPr>
              <a:t>import org.springframework.scheduling.annotation.Async;</a:t>
            </a:r>
          </a:p>
          <a:p>
            <a:pPr>
              <a:defRPr/>
            </a:pPr>
            <a:r>
              <a:rPr lang="en-US" altLang="ko-KR" sz="1000" b="1">
                <a:latin typeface="한컴산뜻돋움"/>
                <a:ea typeface="한컴산뜻돋움"/>
              </a:rPr>
              <a:t>import org.springframework.stereotype.Service;</a:t>
            </a:r>
          </a:p>
          <a:p>
            <a:pPr>
              <a:defRPr/>
            </a:pPr>
            <a:endParaRPr lang="en-US" altLang="ko-KR" sz="1000" b="1">
              <a:latin typeface="한컴산뜻돋움"/>
              <a:ea typeface="한컴산뜻돋움"/>
            </a:endParaRPr>
          </a:p>
          <a:p>
            <a:pPr>
              <a:defRPr/>
            </a:pPr>
            <a:r>
              <a:rPr lang="en-US" altLang="ko-KR" sz="1000" b="1">
                <a:latin typeface="한컴산뜻돋움"/>
                <a:ea typeface="한컴산뜻돋움"/>
              </a:rPr>
              <a:t>@Service("mailService")</a:t>
            </a:r>
          </a:p>
          <a:p>
            <a:pPr>
              <a:defRPr/>
            </a:pPr>
            <a:r>
              <a:rPr lang="en-US" altLang="ko-KR" sz="1000" b="1">
                <a:latin typeface="한컴산뜻돋움"/>
                <a:ea typeface="한컴산뜻돋움"/>
              </a:rPr>
              <a:t>public class MailService {</a:t>
            </a:r>
          </a:p>
          <a:p>
            <a:pPr>
              <a:defRPr/>
            </a:pPr>
            <a:r>
              <a:rPr lang="en-US" altLang="ko-KR" sz="1000" b="1">
                <a:latin typeface="한컴산뜻돋움"/>
                <a:ea typeface="한컴산뜻돋움"/>
              </a:rPr>
              <a:t>    @Autowired</a:t>
            </a:r>
          </a:p>
          <a:p>
            <a:pPr>
              <a:defRPr/>
            </a:pPr>
            <a:r>
              <a:rPr lang="en-US" altLang="ko-KR" sz="1000" b="1">
                <a:latin typeface="한컴산뜻돋움"/>
                <a:ea typeface="한컴산뜻돋움"/>
              </a:rPr>
              <a:t>    private JavaMailSender mailSender;</a:t>
            </a:r>
          </a:p>
          <a:p>
            <a:pPr>
              <a:defRPr/>
            </a:pPr>
            <a:r>
              <a:rPr lang="en-US" altLang="ko-KR" sz="1000" b="1">
                <a:latin typeface="한컴산뜻돋움"/>
                <a:ea typeface="한컴산뜻돋움"/>
              </a:rPr>
              <a:t>    @Autowired</a:t>
            </a:r>
          </a:p>
          <a:p>
            <a:pPr>
              <a:defRPr/>
            </a:pPr>
            <a:r>
              <a:rPr lang="en-US" altLang="ko-KR" sz="1000" b="1">
                <a:latin typeface="한컴산뜻돋움"/>
                <a:ea typeface="한컴산뜻돋움"/>
              </a:rPr>
              <a:t>    private SimpleMailMessage preConfiguredMessage;</a:t>
            </a:r>
          </a:p>
          <a:p>
            <a:pPr>
              <a:defRPr/>
            </a:pPr>
            <a:r>
              <a:rPr lang="en-US" altLang="ko-KR" sz="1000" b="1">
                <a:latin typeface="한컴산뜻돋움"/>
                <a:ea typeface="한컴산뜻돋움"/>
              </a:rPr>
              <a:t> </a:t>
            </a:r>
          </a:p>
          <a:p>
            <a:pPr>
              <a:defRPr/>
            </a:pPr>
            <a:r>
              <a:rPr lang="en-US" altLang="ko-KR" sz="1000" b="1">
                <a:latin typeface="한컴산뜻돋움"/>
                <a:ea typeface="한컴산뜻돋움"/>
              </a:rPr>
              <a:t>    @Async</a:t>
            </a:r>
          </a:p>
          <a:p>
            <a:pPr>
              <a:defRPr/>
            </a:pPr>
            <a:r>
              <a:rPr lang="en-US" altLang="ko-KR" sz="1000" b="1">
                <a:latin typeface="한컴산뜻돋움"/>
                <a:ea typeface="한컴산뜻돋움"/>
              </a:rPr>
              <a:t>      public void sendMail(String to, String subject, String body) {</a:t>
            </a:r>
          </a:p>
          <a:p>
            <a:pPr>
              <a:defRPr/>
            </a:pPr>
            <a:r>
              <a:rPr lang="en-US" altLang="ko-KR" sz="1000" b="1">
                <a:latin typeface="한컴산뜻돋움"/>
                <a:ea typeface="한컴산뜻돋움"/>
              </a:rPr>
              <a:t>      MimeMessage message = mailSender.createMimeMessage();</a:t>
            </a:r>
          </a:p>
          <a:p>
            <a:pPr>
              <a:defRPr/>
            </a:pPr>
            <a:r>
              <a:rPr lang="en-US" altLang="ko-KR" sz="1000" b="1">
                <a:latin typeface="한컴산뜻돋움"/>
                <a:ea typeface="한컴산뜻돋움"/>
              </a:rPr>
              <a:t>      try {</a:t>
            </a:r>
          </a:p>
          <a:p>
            <a:pPr>
              <a:defRPr/>
            </a:pPr>
            <a:r>
              <a:rPr lang="en-US" altLang="ko-KR" sz="1000" b="1">
                <a:ea typeface="한컴산뜻돋움"/>
              </a:rPr>
              <a:t>		</a:t>
            </a:r>
            <a:r>
              <a:rPr lang="en-US" altLang="ko-KR" sz="1000" b="1">
                <a:latin typeface="한컴산뜻돋움"/>
                <a:ea typeface="한컴산뜻돋움"/>
              </a:rPr>
              <a:t>MimeMessageHelper messageHelper = </a:t>
            </a:r>
          </a:p>
          <a:p>
            <a:pPr>
              <a:defRPr/>
            </a:pPr>
            <a:r>
              <a:rPr lang="en-US" altLang="ko-KR" sz="1000" b="1">
                <a:ea typeface="한컴산뜻돋움"/>
              </a:rPr>
              <a:t>		</a:t>
            </a:r>
            <a:r>
              <a:rPr lang="en-US" altLang="ko-KR" sz="1000" b="1">
                <a:latin typeface="한컴산뜻돋움"/>
                <a:ea typeface="한컴산뜻돋움"/>
              </a:rPr>
              <a:t>new MimeMessageHelper(message, true, "UTF-8");</a:t>
            </a:r>
          </a:p>
          <a:p>
            <a:pPr>
              <a:defRPr/>
            </a:pPr>
            <a:r>
              <a:rPr lang="en-US" altLang="ko-KR" sz="1000" b="1">
                <a:ea typeface="한컴산뜻돋움"/>
              </a:rPr>
              <a:t>		</a:t>
            </a:r>
            <a:r>
              <a:rPr lang="en-US" altLang="ko-KR" sz="1000" b="1">
                <a:latin typeface="한컴산뜻돋움"/>
                <a:ea typeface="한컴산뜻돋움"/>
              </a:rPr>
              <a:t>//messageHelper.setCc("zzzzzz@naver.com");</a:t>
            </a:r>
          </a:p>
          <a:p>
            <a:pPr>
              <a:defRPr/>
            </a:pPr>
            <a:r>
              <a:rPr lang="en-US" altLang="ko-KR" sz="1000" b="1">
                <a:ea typeface="한컴산뜻돋움"/>
              </a:rPr>
              <a:t>		</a:t>
            </a:r>
            <a:r>
              <a:rPr lang="en-US" altLang="ko-KR" sz="1000" b="1">
                <a:latin typeface="한컴산뜻돋움"/>
                <a:ea typeface="한컴산뜻돋움"/>
              </a:rPr>
              <a:t>messageHelper.setFrom("송신자@naver.com", "홍길동");</a:t>
            </a:r>
          </a:p>
          <a:p>
            <a:pPr>
              <a:defRPr/>
            </a:pPr>
            <a:r>
              <a:rPr lang="en-US" altLang="ko-KR" sz="1000" b="1">
                <a:ea typeface="한컴산뜻돋움"/>
              </a:rPr>
              <a:t>		</a:t>
            </a:r>
            <a:r>
              <a:rPr lang="en-US" altLang="ko-KR" sz="1000" b="1">
                <a:latin typeface="한컴산뜻돋움"/>
                <a:ea typeface="한컴산뜻돋움"/>
              </a:rPr>
              <a:t>messageHelper.setSubject(subject);</a:t>
            </a:r>
          </a:p>
          <a:p>
            <a:pPr>
              <a:defRPr/>
            </a:pPr>
            <a:r>
              <a:rPr lang="en-US" altLang="ko-KR" sz="1000" b="1">
                <a:ea typeface="한컴산뜻돋움"/>
              </a:rPr>
              <a:t>		</a:t>
            </a:r>
            <a:r>
              <a:rPr lang="en-US" altLang="ko-KR" sz="1000" b="1">
                <a:latin typeface="한컴산뜻돋움"/>
                <a:ea typeface="한컴산뜻돋움"/>
              </a:rPr>
              <a:t>messageHelper.setTo(to); </a:t>
            </a:r>
          </a:p>
          <a:p>
            <a:pPr>
              <a:defRPr/>
            </a:pPr>
            <a:r>
              <a:rPr lang="en-US" altLang="ko-KR" sz="1000" b="1">
                <a:ea typeface="한컴산뜻돋움"/>
              </a:rPr>
              <a:t>		</a:t>
            </a:r>
            <a:r>
              <a:rPr lang="en-US" altLang="ko-KR" sz="1000" b="1">
                <a:latin typeface="한컴산뜻돋움"/>
                <a:ea typeface="한컴산뜻돋움"/>
              </a:rPr>
              <a:t>messageHelper.setText(body );</a:t>
            </a:r>
          </a:p>
          <a:p>
            <a:pPr>
              <a:defRPr/>
            </a:pPr>
            <a:r>
              <a:rPr lang="en-US" altLang="ko-KR" sz="1000" b="1">
                <a:ea typeface="한컴산뜻돋움"/>
              </a:rPr>
              <a:t>		</a:t>
            </a:r>
            <a:r>
              <a:rPr lang="en-US" altLang="ko-KR" sz="1000" b="1">
                <a:latin typeface="한컴산뜻돋움"/>
                <a:ea typeface="한컴산뜻돋움"/>
              </a:rPr>
              <a:t>mailSender.send(message);  </a:t>
            </a:r>
          </a:p>
          <a:p>
            <a:pPr>
              <a:defRPr/>
            </a:pPr>
            <a:r>
              <a:rPr lang="en-US" altLang="ko-KR" sz="1000" b="1">
                <a:latin typeface="한컴산뜻돋움"/>
                <a:ea typeface="한컴산뜻돋움"/>
              </a:rPr>
              <a:t>      }catch(Exception e){</a:t>
            </a:r>
          </a:p>
          <a:p>
            <a:pPr>
              <a:defRPr/>
            </a:pPr>
            <a:r>
              <a:rPr lang="en-US" altLang="ko-KR" sz="1000" b="1">
                <a:ea typeface="한컴산뜻돋움"/>
              </a:rPr>
              <a:t>		</a:t>
            </a:r>
            <a:r>
              <a:rPr lang="en-US" altLang="ko-KR" sz="1000" b="1">
                <a:latin typeface="한컴산뜻돋움"/>
                <a:ea typeface="한컴산뜻돋움"/>
              </a:rPr>
              <a:t>e.printStackTrace();</a:t>
            </a:r>
          </a:p>
          <a:p>
            <a:pPr>
              <a:defRPr/>
            </a:pPr>
            <a:r>
              <a:rPr lang="en-US" altLang="ko-KR" sz="1000" b="1">
                <a:ea typeface="한컴산뜻돋움"/>
              </a:rPr>
              <a:t>	</a:t>
            </a:r>
            <a:r>
              <a:rPr lang="en-US" altLang="ko-KR" sz="1000" b="1">
                <a:latin typeface="한컴산뜻돋움"/>
                <a:ea typeface="한컴산뜻돋움"/>
              </a:rPr>
              <a:t>  }</a:t>
            </a:r>
          </a:p>
          <a:p>
            <a:pPr>
              <a:defRPr/>
            </a:pPr>
            <a:r>
              <a:rPr lang="en-US" altLang="ko-KR" sz="1000" b="1">
                <a:ea typeface="한컴산뜻돋움"/>
              </a:rPr>
              <a:t>	</a:t>
            </a:r>
            <a:r>
              <a:rPr lang="en-US" altLang="ko-KR" sz="1000" b="1">
                <a:latin typeface="한컴산뜻돋움"/>
                <a:ea typeface="한컴산뜻돋움"/>
              </a:rPr>
              <a:t>}</a:t>
            </a:r>
          </a:p>
          <a:p>
            <a:pPr>
              <a:defRPr/>
            </a:pPr>
            <a:r>
              <a:rPr lang="en-US" altLang="ko-KR" sz="1000" b="1">
                <a:latin typeface="한컴산뜻돋움"/>
                <a:ea typeface="한컴산뜻돋움"/>
              </a:rPr>
              <a:t> </a:t>
            </a:r>
          </a:p>
          <a:p>
            <a:pPr>
              <a:defRPr/>
            </a:pPr>
            <a:r>
              <a:rPr lang="en-US" altLang="ko-KR" sz="1000" b="1">
                <a:ea typeface="한컴산뜻돋움"/>
              </a:rPr>
              <a:t>	</a:t>
            </a:r>
            <a:r>
              <a:rPr lang="en-US" altLang="ko-KR" sz="1000" b="1">
                <a:latin typeface="한컴산뜻돋움"/>
                <a:ea typeface="한컴산뜻돋움"/>
              </a:rPr>
              <a:t>@Async</a:t>
            </a:r>
          </a:p>
          <a:p>
            <a:pPr>
              <a:defRPr/>
            </a:pPr>
            <a:r>
              <a:rPr lang="en-US" altLang="ko-KR" sz="1000" b="1">
                <a:ea typeface="한컴산뜻돋움"/>
              </a:rPr>
              <a:t>	</a:t>
            </a:r>
            <a:r>
              <a:rPr lang="en-US" altLang="ko-KR" sz="1000" b="1">
                <a:latin typeface="한컴산뜻돋움"/>
                <a:ea typeface="한컴산뜻돋움"/>
              </a:rPr>
              <a:t>public void sendPreConfiguredMail(String message) {</a:t>
            </a:r>
          </a:p>
          <a:p>
            <a:pPr>
              <a:defRPr/>
            </a:pPr>
            <a:r>
              <a:rPr lang="en-US" altLang="ko-KR" sz="1000" b="1">
                <a:ea typeface="한컴산뜻돋움"/>
              </a:rPr>
              <a:t>	</a:t>
            </a:r>
            <a:r>
              <a:rPr lang="en-US" altLang="ko-KR" sz="1000" b="1">
                <a:latin typeface="한컴산뜻돋움"/>
                <a:ea typeface="한컴산뜻돋움"/>
              </a:rPr>
              <a:t>  SimpleMailMessage mailMessage = new SimpleMailMessage(preConfiguredMessage);</a:t>
            </a:r>
          </a:p>
          <a:p>
            <a:pPr>
              <a:defRPr/>
            </a:pPr>
            <a:r>
              <a:rPr lang="en-US" altLang="ko-KR" sz="1000" b="1">
                <a:ea typeface="한컴산뜻돋움"/>
              </a:rPr>
              <a:t>	</a:t>
            </a:r>
            <a:r>
              <a:rPr lang="en-US" altLang="ko-KR" sz="1000" b="1">
                <a:latin typeface="한컴산뜻돋움"/>
                <a:ea typeface="한컴산뜻돋움"/>
              </a:rPr>
              <a:t>  mailMessage.setText(message);</a:t>
            </a:r>
          </a:p>
          <a:p>
            <a:pPr>
              <a:defRPr/>
            </a:pPr>
            <a:r>
              <a:rPr lang="en-US" altLang="ko-KR" sz="1000" b="1">
                <a:ea typeface="한컴산뜻돋움"/>
              </a:rPr>
              <a:t>	</a:t>
            </a:r>
            <a:r>
              <a:rPr lang="en-US" altLang="ko-KR" sz="1000" b="1">
                <a:latin typeface="한컴산뜻돋움"/>
                <a:ea typeface="한컴산뜻돋움"/>
              </a:rPr>
              <a:t>  mailSender.send(mailMessage);</a:t>
            </a:r>
          </a:p>
          <a:p>
            <a:pPr>
              <a:defRPr/>
            </a:pPr>
            <a:r>
              <a:rPr lang="en-US" altLang="ko-KR" sz="1000" b="1">
                <a:ea typeface="한컴산뜻돋움"/>
              </a:rPr>
              <a:t>	</a:t>
            </a:r>
            <a:r>
              <a:rPr lang="en-US" altLang="ko-KR" sz="1000" b="1">
                <a:latin typeface="한컴산뜻돋움"/>
                <a:ea typeface="한컴산뜻돋움"/>
              </a:rPr>
              <a:t>}</a:t>
            </a:r>
          </a:p>
          <a:p>
            <a:pPr>
              <a:defRPr/>
            </a:pPr>
            <a:r>
              <a:rPr lang="en-US" altLang="ko-KR" sz="1000" b="1">
                <a:latin typeface="한컴산뜻돋움"/>
                <a:ea typeface="한컴산뜻돋움"/>
              </a:rPr>
              <a:t>}</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28.3 </a:t>
            </a:r>
            <a:r>
              <a:rPr lang="ko-KR" altLang="en-US" sz="2800">
                <a:solidFill>
                  <a:schemeClr val="bg1">
                    <a:lumMod val="65000"/>
                  </a:schemeClr>
                </a:solidFill>
              </a:rPr>
              <a:t>스프링 이메일 사용하기</a:t>
            </a:r>
            <a:endParaRPr lang="ko-KR" altLang="en-US" sz="2800" spc="-89">
              <a:solidFill>
                <a:srgbClr val="281F3D"/>
              </a:solidFill>
            </a:endParaRPr>
          </a:p>
        </p:txBody>
      </p:sp>
      <p:sp>
        <p:nvSpPr>
          <p:cNvPr id="3" name="TextBox 2"/>
          <p:cNvSpPr txBox="1"/>
          <p:nvPr/>
        </p:nvSpPr>
        <p:spPr>
          <a:xfrm>
            <a:off x="586408" y="1500809"/>
            <a:ext cx="7643190" cy="276999"/>
          </a:xfrm>
          <a:prstGeom prst="rect">
            <a:avLst/>
          </a:prstGeom>
          <a:noFill/>
        </p:spPr>
        <p:txBody>
          <a:bodyPr wrap="square">
            <a:spAutoFit/>
          </a:bodyPr>
          <a:lstStyle/>
          <a:p>
            <a:pPr lvl="0"/>
            <a:r>
              <a:rPr lang="en-US" altLang="ko-KR" sz="1200" b="1">
                <a:latin typeface="+mj-ea"/>
                <a:ea typeface="+mj-ea"/>
              </a:rPr>
              <a:t>8. </a:t>
            </a:r>
            <a:r>
              <a:rPr lang="en-US" altLang="ko-KR" sz="1200">
                <a:latin typeface="+mj-ea"/>
                <a:ea typeface="+mj-ea"/>
              </a:rPr>
              <a:t>http://localhost:8090/pro28/sendMail.do</a:t>
            </a:r>
            <a:r>
              <a:rPr lang="ko-KR" altLang="en-US" sz="1200">
                <a:latin typeface="+mj-ea"/>
                <a:ea typeface="+mj-ea"/>
              </a:rPr>
              <a:t>로 요청합니다</a:t>
            </a:r>
            <a:r>
              <a:rPr lang="en-US" altLang="ko-KR" sz="1200">
                <a:latin typeface="+mj-ea"/>
                <a:ea typeface="+mj-ea"/>
              </a:rPr>
              <a:t>.</a:t>
            </a:r>
            <a:endParaRPr lang="ko-KR" altLang="en-US" sz="1200">
              <a:latin typeface="+mj-ea"/>
              <a:ea typeface="+mj-ea"/>
            </a:endParaRPr>
          </a:p>
        </p:txBody>
      </p:sp>
      <p:sp>
        <p:nvSpPr>
          <p:cNvPr id="4" name="TextBox 3"/>
          <p:cNvSpPr txBox="1"/>
          <p:nvPr/>
        </p:nvSpPr>
        <p:spPr>
          <a:xfrm>
            <a:off x="586409" y="3448878"/>
            <a:ext cx="7732643" cy="263967"/>
          </a:xfrm>
          <a:prstGeom prst="rect">
            <a:avLst/>
          </a:prstGeom>
          <a:noFill/>
        </p:spPr>
        <p:txBody>
          <a:bodyPr wrap="square">
            <a:spAutoFit/>
          </a:bodyPr>
          <a:lstStyle/>
          <a:p>
            <a:pPr lvl="0"/>
            <a:r>
              <a:rPr lang="en-US" altLang="ko-KR" sz="1200" b="1">
                <a:latin typeface="+mj-ea"/>
                <a:ea typeface="+mj-ea"/>
              </a:rPr>
              <a:t>9. </a:t>
            </a:r>
            <a:r>
              <a:rPr lang="ko-KR" altLang="en-US" sz="1200">
                <a:latin typeface="+mj-ea"/>
                <a:ea typeface="+mj-ea"/>
              </a:rPr>
              <a:t>설정한 메일 계정에 접속하여 수신 메일함을 확인해 보면 홍길동으로부터 메일이 온 것을 볼 수 있습니다</a:t>
            </a:r>
            <a:r>
              <a:rPr lang="en-US" altLang="ko-KR" sz="1200">
                <a:latin typeface="+mj-ea"/>
                <a:ea typeface="+mj-ea"/>
              </a:rPr>
              <a:t>.</a:t>
            </a:r>
            <a:endParaRPr lang="ko-KR" altLang="en-US" sz="1200">
              <a:latin typeface="+mj-ea"/>
              <a:ea typeface="+mj-ea"/>
            </a:endParaRPr>
          </a:p>
        </p:txBody>
      </p:sp>
      <p:pic>
        <p:nvPicPr>
          <p:cNvPr id="8" name="그림 7"/>
          <p:cNvPicPr/>
          <p:nvPr/>
        </p:nvPicPr>
        <p:blipFill rotWithShape="1">
          <a:blip r:embed="rId2">
            <a:alphaModFix/>
            <a:lum/>
          </a:blip>
          <a:stretch>
            <a:fillRect/>
          </a:stretch>
        </p:blipFill>
        <p:spPr>
          <a:xfrm>
            <a:off x="1957681" y="1897077"/>
            <a:ext cx="3495675" cy="1152525"/>
          </a:xfrm>
          <a:prstGeom prst="rect">
            <a:avLst/>
          </a:prstGeom>
          <a:ln>
            <a:solidFill>
              <a:schemeClr val="tx1"/>
            </a:solidFill>
          </a:ln>
        </p:spPr>
      </p:pic>
      <p:pic>
        <p:nvPicPr>
          <p:cNvPr id="9" name="그림 8"/>
          <p:cNvPicPr/>
          <p:nvPr/>
        </p:nvPicPr>
        <p:blipFill rotWithShape="1">
          <a:blip r:embed="rId3">
            <a:alphaModFix/>
            <a:lum/>
          </a:blip>
          <a:stretch>
            <a:fillRect/>
          </a:stretch>
        </p:blipFill>
        <p:spPr>
          <a:xfrm>
            <a:off x="1499152" y="3871706"/>
            <a:ext cx="5638800" cy="1619250"/>
          </a:xfrm>
          <a:prstGeom prst="rect">
            <a:avLst/>
          </a:prstGeom>
          <a:ln>
            <a:solidFill>
              <a:schemeClr val="tx1"/>
            </a:solidFill>
          </a:ln>
        </p:spPr>
      </p:pic>
      <p:sp>
        <p:nvSpPr>
          <p:cNvPr id="5" name="직사각형 4"/>
          <p:cNvSpPr/>
          <p:nvPr/>
        </p:nvSpPr>
        <p:spPr>
          <a:xfrm>
            <a:off x="2037522" y="4830417"/>
            <a:ext cx="3548269" cy="66053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ko-KR"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28.3 </a:t>
            </a:r>
            <a:r>
              <a:rPr lang="ko-KR" altLang="en-US" sz="2800">
                <a:solidFill>
                  <a:schemeClr val="bg1">
                    <a:lumMod val="65000"/>
                  </a:schemeClr>
                </a:solidFill>
              </a:rPr>
              <a:t>스프링 이메일 사용하기</a:t>
            </a:r>
            <a:endParaRPr lang="ko-KR" altLang="en-US" sz="2800" spc="-89">
              <a:solidFill>
                <a:srgbClr val="281F3D"/>
              </a:solidFill>
            </a:endParaRPr>
          </a:p>
        </p:txBody>
      </p:sp>
      <p:sp>
        <p:nvSpPr>
          <p:cNvPr id="3" name="TextBox 2"/>
          <p:cNvSpPr txBox="1"/>
          <p:nvPr/>
        </p:nvSpPr>
        <p:spPr>
          <a:xfrm>
            <a:off x="934278" y="1409411"/>
            <a:ext cx="6122505" cy="265084"/>
          </a:xfrm>
          <a:prstGeom prst="rect">
            <a:avLst/>
          </a:prstGeom>
          <a:noFill/>
        </p:spPr>
        <p:txBody>
          <a:bodyPr wrap="square">
            <a:spAutoFit/>
          </a:bodyPr>
          <a:lstStyle/>
          <a:p>
            <a:pPr lvl="0">
              <a:defRPr/>
            </a:pPr>
            <a:r>
              <a:rPr lang="ko-KR" altLang="en-US" sz="1200">
                <a:latin typeface="+mj-ea"/>
                <a:ea typeface="+mj-ea"/>
              </a:rPr>
              <a:t>메일 보내기 실행 시 오류가 발생했다면</a:t>
            </a:r>
            <a:r>
              <a:rPr lang="en-US" altLang="ko-KR" sz="1200">
                <a:latin typeface="+mj-ea"/>
                <a:ea typeface="+mj-ea"/>
              </a:rPr>
              <a:t>?</a:t>
            </a:r>
            <a:endParaRPr lang="ko-KR" altLang="en-US" sz="1200">
              <a:latin typeface="+mj-ea"/>
              <a:ea typeface="+mj-ea"/>
            </a:endParaRPr>
          </a:p>
        </p:txBody>
      </p:sp>
      <p:pic>
        <p:nvPicPr>
          <p:cNvPr id="6" name="그림 5"/>
          <p:cNvPicPr/>
          <p:nvPr/>
        </p:nvPicPr>
        <p:blipFill rotWithShape="1">
          <a:blip r:embed="rId2">
            <a:alphaModFix/>
            <a:lum/>
          </a:blip>
          <a:stretch>
            <a:fillRect/>
          </a:stretch>
        </p:blipFill>
        <p:spPr>
          <a:xfrm>
            <a:off x="1487813" y="1686410"/>
            <a:ext cx="5406390" cy="1917700"/>
          </a:xfrm>
          <a:prstGeom prst="rect">
            <a:avLst/>
          </a:prstGeom>
          <a:ln>
            <a:solidFill>
              <a:schemeClr val="tx1"/>
            </a:solidFill>
          </a:ln>
        </p:spPr>
      </p:pic>
      <p:sp>
        <p:nvSpPr>
          <p:cNvPr id="13" name="직사각형 12"/>
          <p:cNvSpPr txBox="1"/>
          <p:nvPr/>
        </p:nvSpPr>
        <p:spPr>
          <a:xfrm>
            <a:off x="1558800" y="4118400"/>
            <a:ext cx="5317200" cy="727920"/>
          </a:xfrm>
          <a:prstGeom prst="rect">
            <a:avLst/>
          </a:prstGeom>
          <a:ln w="9525" cap="flat" cmpd="sng">
            <a:solidFill>
              <a:srgbClr val="FF0000"/>
            </a:solidFill>
            <a:prstDash val="solid"/>
            <a:round/>
          </a:ln>
        </p:spPr>
        <p:txBody>
          <a:bodyPr wrap="square">
            <a:spAutoFit/>
          </a:bodyPr>
          <a:lstStyle/>
          <a:p>
            <a:pPr>
              <a:defRPr/>
            </a:pPr>
            <a:r>
              <a:rPr lang="ko-KR" altLang="en-US" sz="1400" b="1">
                <a:solidFill>
                  <a:srgbClr val="800080"/>
                </a:solidFill>
                <a:latin typeface="한컴산뜻돋움"/>
                <a:ea typeface="한컴산뜻돋움"/>
              </a:rPr>
              <a:t>1. 보안수준이 높은 경우</a:t>
            </a:r>
          </a:p>
          <a:p>
            <a:pPr>
              <a:defRPr/>
            </a:pPr>
            <a:endParaRPr lang="ko-KR" altLang="en-US" sz="1400" b="1">
              <a:solidFill>
                <a:srgbClr val="800080"/>
              </a:solidFill>
              <a:latin typeface="한컴산뜻돋움"/>
              <a:ea typeface="한컴산뜻돋움"/>
            </a:endParaRPr>
          </a:p>
          <a:p>
            <a:pPr>
              <a:defRPr/>
            </a:pPr>
            <a:r>
              <a:rPr lang="ko-KR" altLang="en-US" sz="1400" b="1">
                <a:solidFill>
                  <a:srgbClr val="800080"/>
                </a:solidFill>
                <a:latin typeface="한컴산뜻돋움"/>
                <a:ea typeface="한컴산뜻돋움"/>
              </a:rPr>
              <a:t>2. </a:t>
            </a:r>
            <a:r>
              <a:rPr lang="en-US" altLang="ko-KR" sz="1400" b="1">
                <a:solidFill>
                  <a:srgbClr val="800080"/>
                </a:solidFill>
                <a:latin typeface="한컴산뜻돋움"/>
                <a:ea typeface="한컴산뜻돋움"/>
              </a:rPr>
              <a:t>gmail </a:t>
            </a:r>
            <a:r>
              <a:rPr lang="ko-KR" altLang="en-US" sz="1400" b="1">
                <a:solidFill>
                  <a:srgbClr val="800080"/>
                </a:solidFill>
                <a:latin typeface="한컴산뜻돋움"/>
                <a:ea typeface="한컴산뜻돋움"/>
              </a:rPr>
              <a:t>계정 비번 중 몇 특수문자를 사용할 경우</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2"/>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8" y="711235"/>
            <a:ext cx="7464287" cy="523220"/>
          </a:xfrm>
          <a:prstGeom prst="rect">
            <a:avLst/>
          </a:prstGeom>
          <a:noFill/>
        </p:spPr>
        <p:txBody>
          <a:bodyPr wrap="square" anchor="ctr">
            <a:spAutoFit/>
          </a:bodyPr>
          <a:lstStyle/>
          <a:p>
            <a:pPr algn="ctr"/>
            <a:r>
              <a:rPr lang="en-US" altLang="ko-KR" sz="2800">
                <a:solidFill>
                  <a:schemeClr val="bg1">
                    <a:lumMod val="65000"/>
                  </a:schemeClr>
                </a:solidFill>
              </a:rPr>
              <a:t>28.1 </a:t>
            </a:r>
            <a:r>
              <a:rPr lang="ko-KR" altLang="en-US" sz="2800">
                <a:solidFill>
                  <a:schemeClr val="bg1">
                    <a:lumMod val="65000"/>
                  </a:schemeClr>
                </a:solidFill>
              </a:rPr>
              <a:t>다중 파일 업로드하기</a:t>
            </a:r>
            <a:endParaRPr lang="ko-KR" altLang="en-US" sz="2800" spc="-89">
              <a:solidFill>
                <a:srgbClr val="281F3D"/>
              </a:solidFill>
            </a:endParaRPr>
          </a:p>
        </p:txBody>
      </p:sp>
      <p:sp>
        <p:nvSpPr>
          <p:cNvPr id="3" name="TextBox 2"/>
          <p:cNvSpPr txBox="1"/>
          <p:nvPr/>
        </p:nvSpPr>
        <p:spPr>
          <a:xfrm>
            <a:off x="586409" y="1540565"/>
            <a:ext cx="7653130" cy="267280"/>
          </a:xfrm>
          <a:prstGeom prst="rect">
            <a:avLst/>
          </a:prstGeom>
          <a:noFill/>
        </p:spPr>
        <p:txBody>
          <a:bodyPr wrap="square">
            <a:spAutoFit/>
          </a:bodyPr>
          <a:lstStyle/>
          <a:p>
            <a:pPr lvl="0"/>
            <a:r>
              <a:rPr lang="en-US" altLang="ko-KR" sz="1200" b="1">
                <a:latin typeface="+mj-ea"/>
                <a:ea typeface="+mj-ea"/>
              </a:rPr>
              <a:t>3. </a:t>
            </a:r>
            <a:r>
              <a:rPr lang="en-US" altLang="ko-KR" sz="1200">
                <a:latin typeface="+mj-ea"/>
                <a:ea typeface="+mj-ea"/>
              </a:rPr>
              <a:t>servlet-context.xml </a:t>
            </a:r>
            <a:r>
              <a:rPr lang="ko-KR" altLang="en-US" sz="1200">
                <a:latin typeface="+mj-ea"/>
                <a:ea typeface="+mj-ea"/>
              </a:rPr>
              <a:t>파일에서 </a:t>
            </a:r>
            <a:r>
              <a:rPr lang="en-US" altLang="ko-KR" sz="1200">
                <a:latin typeface="+mj-ea"/>
                <a:ea typeface="+mj-ea"/>
              </a:rPr>
              <a:t>CommonsMultipartResolver </a:t>
            </a:r>
            <a:r>
              <a:rPr lang="ko-KR" altLang="en-US" sz="1200">
                <a:latin typeface="+mj-ea"/>
                <a:ea typeface="+mj-ea"/>
              </a:rPr>
              <a:t>클래스를 </a:t>
            </a:r>
            <a:r>
              <a:rPr lang="en-US" altLang="ko-KR" sz="1200">
                <a:latin typeface="+mj-ea"/>
                <a:ea typeface="+mj-ea"/>
              </a:rPr>
              <a:t>multipartResolver </a:t>
            </a:r>
            <a:r>
              <a:rPr lang="ko-KR" altLang="en-US" sz="1200">
                <a:latin typeface="+mj-ea"/>
                <a:ea typeface="+mj-ea"/>
              </a:rPr>
              <a:t>빈으로 설정합니다</a:t>
            </a:r>
            <a:r>
              <a:rPr lang="en-US" altLang="ko-KR" sz="1200">
                <a:latin typeface="+mj-ea"/>
                <a:ea typeface="+mj-ea"/>
              </a:rPr>
              <a:t>.</a:t>
            </a:r>
            <a:endParaRPr lang="ko-KR" altLang="en-US" sz="1200">
              <a:latin typeface="+mj-ea"/>
              <a:ea typeface="+mj-ea"/>
            </a:endParaRPr>
          </a:p>
        </p:txBody>
      </p:sp>
      <p:pic>
        <p:nvPicPr>
          <p:cNvPr id="3074" name="Picture 2"/>
          <p:cNvPicPr>
            <a:picLocks noChangeAspect="1" noChangeArrowheads="1"/>
          </p:cNvPicPr>
          <p:nvPr/>
        </p:nvPicPr>
        <p:blipFill rotWithShape="1">
          <a:blip r:embed="rId2">
            <a:alphaModFix/>
            <a:lum/>
          </a:blip>
          <a:srcRect/>
          <a:stretch>
            <a:fillRect/>
          </a:stretch>
        </p:blipFill>
        <p:spPr>
          <a:xfrm>
            <a:off x="1029321" y="1817564"/>
            <a:ext cx="6578462" cy="2313804"/>
          </a:xfrm>
          <a:prstGeom prst="rect">
            <a:avLst/>
          </a:prstGeom>
          <a:noFill/>
          <a:ln>
            <a:noFill/>
          </a:ln>
        </p:spPr>
      </p:pic>
      <p:cxnSp>
        <p:nvCxnSpPr>
          <p:cNvPr id="3075" name="직선 연결선 3074"/>
          <p:cNvCxnSpPr/>
          <p:nvPr/>
        </p:nvCxnSpPr>
        <p:spPr>
          <a:xfrm>
            <a:off x="5618470" y="2777424"/>
            <a:ext cx="167172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076" name="직사각형 3075"/>
          <p:cNvSpPr/>
          <p:nvPr/>
        </p:nvSpPr>
        <p:spPr>
          <a:xfrm>
            <a:off x="2999003" y="2751097"/>
            <a:ext cx="1355804" cy="947746"/>
          </a:xfrm>
          <a:prstGeom prst="rect">
            <a:avLst/>
          </a:prstGeom>
        </p:spPr>
        <p:style>
          <a:lnRef idx="3">
            <a:schemeClr val="accent2"/>
          </a:lnRef>
          <a:fillRef idx="0">
            <a:schemeClr val="accent2"/>
          </a:fillRef>
          <a:effectRef idx="3">
            <a:schemeClr val="accent2"/>
          </a:effectRef>
          <a:fontRef idx="minor">
            <a:schemeClr val="dk1"/>
          </a:fontRef>
        </p:style>
      </p:sp>
      <p:graphicFrame>
        <p:nvGraphicFramePr>
          <p:cNvPr id="3077" name="표 4"/>
          <p:cNvGraphicFramePr>
            <a:graphicFrameLocks noGrp="1"/>
          </p:cNvGraphicFramePr>
          <p:nvPr/>
        </p:nvGraphicFramePr>
        <p:xfrm>
          <a:off x="1078739" y="4994768"/>
          <a:ext cx="7383238" cy="1010451"/>
        </p:xfrm>
        <a:graphic>
          <a:graphicData uri="http://schemas.openxmlformats.org/drawingml/2006/table">
            <a:tbl>
              <a:tblPr firstRow="1" bandRow="1">
                <a:tableStyleId>{5C22544A-7EE6-4342-B048-85BDC9FD1C3A}</a:tableStyleId>
              </a:tblPr>
              <a:tblGrid>
                <a:gridCol w="1737811">
                  <a:extLst>
                    <a:ext uri="{9D8B030D-6E8A-4147-A177-3AD203B41FA5}">
                      <a16:colId xmlns:a16="http://schemas.microsoft.com/office/drawing/2014/main" val="20000"/>
                    </a:ext>
                  </a:extLst>
                </a:gridCol>
                <a:gridCol w="5645427">
                  <a:extLst>
                    <a:ext uri="{9D8B030D-6E8A-4147-A177-3AD203B41FA5}">
                      <a16:colId xmlns:a16="http://schemas.microsoft.com/office/drawing/2014/main" val="20001"/>
                    </a:ext>
                  </a:extLst>
                </a:gridCol>
              </a:tblGrid>
              <a:tr h="219959">
                <a:tc>
                  <a:txBody>
                    <a:bodyPr/>
                    <a:lstStyle/>
                    <a:p>
                      <a:pPr latinLnBrk="1"/>
                      <a:r>
                        <a:rPr lang="ko-KR" altLang="en-US" sz="1000">
                          <a:solidFill>
                            <a:schemeClr val="tx1"/>
                          </a:solidFill>
                          <a:latin typeface="+mj-ea"/>
                          <a:ea typeface="+mj-ea"/>
                        </a:rPr>
                        <a:t>속성</a:t>
                      </a: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w="12700" cmpd="sng">
                      <a:noFill/>
                      <a:prstDash val="solid"/>
                    </a:lnTlToBr>
                    <a:lnBlToTr w="12700" cmpd="sng">
                      <a:noFill/>
                      <a:prstDash val="solid"/>
                    </a:lnBlToTr>
                    <a:solidFill>
                      <a:schemeClr val="accent5">
                        <a:lumMod val="40000"/>
                        <a:lumOff val="60000"/>
                      </a:schemeClr>
                    </a:solidFill>
                  </a:tcPr>
                </a:tc>
                <a:tc>
                  <a:txBody>
                    <a:bodyPr/>
                    <a:lstStyle/>
                    <a:p>
                      <a:pPr latinLnBrk="1"/>
                      <a:r>
                        <a:rPr lang="ko-KR" altLang="en-US" sz="1000">
                          <a:solidFill>
                            <a:schemeClr val="tx1"/>
                          </a:solidFill>
                          <a:latin typeface="+mj-ea"/>
                          <a:ea typeface="+mj-ea"/>
                        </a:rPr>
                        <a:t>설명</a:t>
                      </a: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000"/>
                  </a:ext>
                </a:extLst>
              </a:tr>
              <a:tr h="234536">
                <a:tc>
                  <a:txBody>
                    <a:bodyPr/>
                    <a:lstStyle/>
                    <a:p>
                      <a:pPr latinLnBrk="1"/>
                      <a:r>
                        <a:rPr lang="en-US" altLang="ko-KR" sz="1000" b="0" i="0">
                          <a:solidFill>
                            <a:schemeClr val="dk1"/>
                          </a:solidFill>
                          <a:latin typeface="+mj-ea"/>
                          <a:ea typeface="+mj-ea"/>
                          <a:cs typeface="+mn-cs"/>
                        </a:rPr>
                        <a:t>maxUploadSize</a:t>
                      </a:r>
                      <a:endParaRPr lang="ko-KR" altLang="en-US" sz="1000">
                        <a:solidFill>
                          <a:schemeClr val="tx1"/>
                        </a:solidFill>
                        <a:latin typeface="+mj-ea"/>
                        <a:ea typeface="+mj-ea"/>
                      </a:endParaRP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w="12700" cmpd="sng">
                      <a:noFill/>
                      <a:prstDash val="solid"/>
                    </a:lnTlToBr>
                    <a:lnBlToTr w="12700" cmpd="sng">
                      <a:noFill/>
                      <a:prstDash val="solid"/>
                    </a:lnBlToTr>
                    <a:noFill/>
                  </a:tcPr>
                </a:tc>
                <a:tc>
                  <a:txBody>
                    <a:bodyPr/>
                    <a:lstStyle/>
                    <a:p>
                      <a:pPr latinLnBrk="1"/>
                      <a:r>
                        <a:rPr lang="ko-KR" altLang="en-US" sz="1000" b="0" i="0">
                          <a:solidFill>
                            <a:schemeClr val="dk1"/>
                          </a:solidFill>
                          <a:latin typeface="+mj-ea"/>
                          <a:ea typeface="+mj-ea"/>
                          <a:cs typeface="+mn-cs"/>
                        </a:rPr>
                        <a:t>최대로 업로드가 가능한 파일의 크기를 설정합니다</a:t>
                      </a:r>
                      <a:r>
                        <a:rPr lang="en-US" altLang="ko-KR" sz="1000" b="0" i="0">
                          <a:solidFill>
                            <a:schemeClr val="dk1"/>
                          </a:solidFill>
                          <a:latin typeface="+mj-ea"/>
                          <a:ea typeface="+mj-ea"/>
                          <a:cs typeface="+mn-cs"/>
                        </a:rPr>
                        <a:t>.</a:t>
                      </a:r>
                      <a:endParaRPr lang="ko-KR" altLang="en-US" sz="1000">
                        <a:solidFill>
                          <a:schemeClr val="tx1"/>
                        </a:solidFill>
                        <a:latin typeface="+mj-ea"/>
                        <a:ea typeface="+mj-ea"/>
                      </a:endParaRP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8931">
                <a:tc>
                  <a:txBody>
                    <a:bodyPr/>
                    <a:lstStyle/>
                    <a:p>
                      <a:pPr latinLnBrk="1"/>
                      <a:r>
                        <a:rPr lang="en-US" altLang="ko-KR" sz="1000" b="0" i="0">
                          <a:solidFill>
                            <a:schemeClr val="dk1"/>
                          </a:solidFill>
                          <a:latin typeface="+mj-ea"/>
                          <a:ea typeface="+mj-ea"/>
                          <a:cs typeface="+mn-cs"/>
                        </a:rPr>
                        <a:t>maxInMemorySize</a:t>
                      </a:r>
                      <a:endParaRPr lang="ko-KR" altLang="en-US" sz="1000">
                        <a:solidFill>
                          <a:schemeClr val="tx1"/>
                        </a:solidFill>
                        <a:latin typeface="+mj-ea"/>
                        <a:ea typeface="+mj-ea"/>
                      </a:endParaRP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w="12700" cmpd="sng">
                      <a:noFill/>
                      <a:prstDash val="solid"/>
                    </a:lnTlToBr>
                    <a:lnBlToTr w="12700" cmpd="sng">
                      <a:noFill/>
                      <a:prstDash val="solid"/>
                    </a:lnBlToTr>
                    <a:noFill/>
                  </a:tcPr>
                </a:tc>
                <a:tc>
                  <a:txBody>
                    <a:bodyPr/>
                    <a:lstStyle/>
                    <a:p>
                      <a:pPr latinLnBrk="1"/>
                      <a:r>
                        <a:rPr lang="ko-KR" altLang="en-US" sz="1000" b="0" i="0">
                          <a:solidFill>
                            <a:schemeClr val="dk1"/>
                          </a:solidFill>
                          <a:latin typeface="+mj-ea"/>
                          <a:ea typeface="+mj-ea"/>
                          <a:cs typeface="+mn-cs"/>
                        </a:rPr>
                        <a:t>디스크에 임시 파일을 생성하기 전 메모리에 보관할 수 있는 최대 바이트 크기를 설정합니다</a:t>
                      </a:r>
                      <a:r>
                        <a:rPr lang="en-US" altLang="ko-KR" sz="1000" b="0" i="0">
                          <a:solidFill>
                            <a:schemeClr val="dk1"/>
                          </a:solidFill>
                          <a:latin typeface="+mj-ea"/>
                          <a:ea typeface="+mj-ea"/>
                          <a:cs typeface="+mn-cs"/>
                        </a:rPr>
                        <a:t>.</a:t>
                      </a:r>
                      <a:endParaRPr lang="ko-KR" altLang="en-US" sz="1000">
                        <a:solidFill>
                          <a:schemeClr val="tx1"/>
                        </a:solidFill>
                        <a:latin typeface="+mj-ea"/>
                        <a:ea typeface="+mj-ea"/>
                      </a:endParaRP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88843">
                <a:tc>
                  <a:txBody>
                    <a:bodyPr/>
                    <a:lstStyle/>
                    <a:p>
                      <a:pPr latinLnBrk="1"/>
                      <a:r>
                        <a:rPr lang="en-US" altLang="ko-KR" sz="1000" b="0" i="0">
                          <a:solidFill>
                            <a:schemeClr val="dk1"/>
                          </a:solidFill>
                          <a:latin typeface="+mj-ea"/>
                          <a:ea typeface="+mj-ea"/>
                          <a:cs typeface="+mn-cs"/>
                        </a:rPr>
                        <a:t>defaultEncoding</a:t>
                      </a:r>
                      <a:endParaRPr lang="ko-KR" altLang="en-US" sz="1000">
                        <a:solidFill>
                          <a:schemeClr val="tx1"/>
                        </a:solidFill>
                        <a:latin typeface="+mj-ea"/>
                        <a:ea typeface="+mj-ea"/>
                      </a:endParaRP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w="12700" cmpd="sng">
                      <a:noFill/>
                      <a:prstDash val="solid"/>
                    </a:lnTlToBr>
                    <a:lnBlToTr w="12700" cmpd="sng">
                      <a:noFill/>
                      <a:prstDash val="solid"/>
                    </a:lnBlToTr>
                    <a:noFill/>
                  </a:tcPr>
                </a:tc>
                <a:tc>
                  <a:txBody>
                    <a:bodyPr/>
                    <a:lstStyle/>
                    <a:p>
                      <a:pPr latinLnBrk="1"/>
                      <a:r>
                        <a:rPr lang="ko-KR" altLang="en-US" sz="1000" b="0" i="0">
                          <a:solidFill>
                            <a:schemeClr val="dk1"/>
                          </a:solidFill>
                          <a:latin typeface="+mj-ea"/>
                          <a:ea typeface="+mj-ea"/>
                          <a:cs typeface="+mn-cs"/>
                        </a:rPr>
                        <a:t>전달되는 매개변수의 인코딩을 설정합니다</a:t>
                      </a:r>
                      <a:r>
                        <a:rPr lang="en-US" altLang="ko-KR" sz="1000" b="0" i="0">
                          <a:solidFill>
                            <a:schemeClr val="dk1"/>
                          </a:solidFill>
                          <a:latin typeface="+mj-ea"/>
                          <a:ea typeface="+mj-ea"/>
                          <a:cs typeface="+mn-cs"/>
                        </a:rPr>
                        <a:t>.</a:t>
                      </a:r>
                      <a:endParaRPr lang="ko-KR" altLang="en-US" sz="1000">
                        <a:solidFill>
                          <a:schemeClr val="tx1"/>
                        </a:solidFill>
                        <a:latin typeface="+mj-ea"/>
                        <a:ea typeface="+mj-ea"/>
                      </a:endParaRP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3078" name="TextBox 3"/>
          <p:cNvSpPr txBox="1"/>
          <p:nvPr/>
        </p:nvSpPr>
        <p:spPr>
          <a:xfrm>
            <a:off x="1033956" y="4610468"/>
            <a:ext cx="6748670" cy="271800"/>
          </a:xfrm>
          <a:prstGeom prst="rect">
            <a:avLst/>
          </a:prstGeom>
          <a:noFill/>
        </p:spPr>
        <p:txBody>
          <a:bodyPr wrap="square">
            <a:spAutoFit/>
          </a:bodyPr>
          <a:lstStyle/>
          <a:p>
            <a:pPr lvl="0"/>
            <a:r>
              <a:rPr lang="en-US" altLang="ko-KR" sz="1200" b="1">
                <a:latin typeface="+mj-ea"/>
                <a:ea typeface="+mj-ea"/>
              </a:rPr>
              <a:t>CommonsMultipartResolver </a:t>
            </a:r>
            <a:r>
              <a:rPr lang="ko-KR" altLang="en-US" sz="1200" b="1">
                <a:latin typeface="+mj-ea"/>
                <a:ea typeface="+mj-ea"/>
              </a:rPr>
              <a:t>클래스 속성</a:t>
            </a:r>
          </a:p>
        </p:txBody>
      </p:sp>
      <p:sp>
        <p:nvSpPr>
          <p:cNvPr id="3079" name="위쪽 화살표 3078"/>
          <p:cNvSpPr/>
          <p:nvPr/>
        </p:nvSpPr>
        <p:spPr>
          <a:xfrm>
            <a:off x="1189071" y="4199044"/>
            <a:ext cx="302752" cy="302752"/>
          </a:xfrm>
          <a:prstGeom prst="upArrow">
            <a:avLst>
              <a:gd name="adj1" fmla="val 50000"/>
              <a:gd name="adj2" fmla="val 50000"/>
            </a:avLst>
          </a:prstGeom>
        </p:spPr>
        <p:style>
          <a:lnRef idx="2">
            <a:schemeClr val="accent1">
              <a:shade val="20000"/>
            </a:schemeClr>
          </a:lnRef>
          <a:fillRef idx="1">
            <a:schemeClr val="accent1"/>
          </a:fillRef>
          <a:effectRef idx="0">
            <a:schemeClr val="accent1"/>
          </a:effectRef>
          <a:fontRef idx="minor">
            <a:schemeClr val="lt1"/>
          </a:fontRef>
        </p:style>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28.3 </a:t>
            </a:r>
            <a:r>
              <a:rPr lang="ko-KR" altLang="en-US" sz="2800">
                <a:solidFill>
                  <a:schemeClr val="bg1">
                    <a:lumMod val="65000"/>
                  </a:schemeClr>
                </a:solidFill>
              </a:rPr>
              <a:t>스프링 이메일 사용하기</a:t>
            </a:r>
            <a:endParaRPr lang="ko-KR" altLang="en-US" sz="2800" spc="-89">
              <a:solidFill>
                <a:srgbClr val="281F3D"/>
              </a:solidFill>
            </a:endParaRPr>
          </a:p>
        </p:txBody>
      </p:sp>
      <p:sp>
        <p:nvSpPr>
          <p:cNvPr id="3" name="TextBox 2"/>
          <p:cNvSpPr txBox="1"/>
          <p:nvPr/>
        </p:nvSpPr>
        <p:spPr>
          <a:xfrm>
            <a:off x="665922" y="1550504"/>
            <a:ext cx="7235687" cy="266866"/>
          </a:xfrm>
          <a:prstGeom prst="rect">
            <a:avLst/>
          </a:prstGeom>
          <a:noFill/>
        </p:spPr>
        <p:txBody>
          <a:bodyPr wrap="square">
            <a:spAutoFit/>
          </a:bodyPr>
          <a:lstStyle/>
          <a:p>
            <a:pPr lvl="0"/>
            <a:r>
              <a:rPr lang="en-US" altLang="ko-KR" sz="1200">
                <a:latin typeface="+mj-ea"/>
                <a:ea typeface="+mj-ea"/>
              </a:rPr>
              <a:t>1. </a:t>
            </a:r>
            <a:r>
              <a:rPr lang="ko-KR" altLang="en-US" sz="1200">
                <a:latin typeface="+mj-ea"/>
                <a:ea typeface="+mj-ea"/>
              </a:rPr>
              <a:t>구글 계정으로 로그인한 후 사용자 계정의 </a:t>
            </a:r>
            <a:r>
              <a:rPr lang="en-US" altLang="ko-KR" sz="1200">
                <a:latin typeface="+mj-ea"/>
                <a:ea typeface="+mj-ea"/>
              </a:rPr>
              <a:t>Google </a:t>
            </a:r>
            <a:r>
              <a:rPr lang="ko-KR" altLang="en-US" sz="1200">
                <a:latin typeface="+mj-ea"/>
                <a:ea typeface="+mj-ea"/>
              </a:rPr>
              <a:t>계정을 클릭합니다</a:t>
            </a:r>
            <a:r>
              <a:rPr lang="en-US" altLang="ko-KR" sz="1200">
                <a:latin typeface="+mj-ea"/>
                <a:ea typeface="+mj-ea"/>
              </a:rPr>
              <a:t>.</a:t>
            </a:r>
            <a:endParaRPr lang="ko-KR" altLang="en-US" sz="1200">
              <a:latin typeface="+mj-ea"/>
              <a:ea typeface="+mj-ea"/>
            </a:endParaRPr>
          </a:p>
        </p:txBody>
      </p:sp>
      <p:pic>
        <p:nvPicPr>
          <p:cNvPr id="6" name="그림 5"/>
          <p:cNvPicPr/>
          <p:nvPr/>
        </p:nvPicPr>
        <p:blipFill rotWithShape="1">
          <a:blip r:embed="rId2">
            <a:alphaModFix/>
            <a:lum/>
          </a:blip>
          <a:stretch>
            <a:fillRect/>
          </a:stretch>
        </p:blipFill>
        <p:spPr>
          <a:xfrm>
            <a:off x="2526403" y="1933989"/>
            <a:ext cx="3057525" cy="2095500"/>
          </a:xfrm>
          <a:prstGeom prst="rect">
            <a:avLst/>
          </a:prstGeom>
          <a:ln>
            <a:solidFill>
              <a:schemeClr val="tx1"/>
            </a:solidFill>
          </a:ln>
        </p:spPr>
      </p:pic>
      <p:sp>
        <p:nvSpPr>
          <p:cNvPr id="4" name="직사각형 3"/>
          <p:cNvSpPr/>
          <p:nvPr/>
        </p:nvSpPr>
        <p:spPr>
          <a:xfrm>
            <a:off x="5188226" y="1933989"/>
            <a:ext cx="395702" cy="43152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ko-KR" altLang="en-US"/>
          </a:p>
        </p:txBody>
      </p:sp>
      <p:sp>
        <p:nvSpPr>
          <p:cNvPr id="5" name="직사각형 4"/>
          <p:cNvSpPr/>
          <p:nvPr/>
        </p:nvSpPr>
        <p:spPr>
          <a:xfrm>
            <a:off x="3637722" y="3180522"/>
            <a:ext cx="974035" cy="2683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ko-KR"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28.3 </a:t>
            </a:r>
            <a:r>
              <a:rPr lang="ko-KR" altLang="en-US" sz="2800">
                <a:solidFill>
                  <a:schemeClr val="bg1">
                    <a:lumMod val="65000"/>
                  </a:schemeClr>
                </a:solidFill>
              </a:rPr>
              <a:t>스프링 이메일 사용하기</a:t>
            </a:r>
            <a:endParaRPr lang="ko-KR" altLang="en-US" sz="2800" spc="-89">
              <a:solidFill>
                <a:srgbClr val="281F3D"/>
              </a:solidFill>
            </a:endParaRPr>
          </a:p>
        </p:txBody>
      </p:sp>
      <p:sp>
        <p:nvSpPr>
          <p:cNvPr id="3" name="TextBox 2"/>
          <p:cNvSpPr txBox="1"/>
          <p:nvPr/>
        </p:nvSpPr>
        <p:spPr>
          <a:xfrm>
            <a:off x="586409" y="1520687"/>
            <a:ext cx="7315200" cy="276999"/>
          </a:xfrm>
          <a:prstGeom prst="rect">
            <a:avLst/>
          </a:prstGeom>
          <a:noFill/>
        </p:spPr>
        <p:txBody>
          <a:bodyPr wrap="square">
            <a:spAutoFit/>
          </a:bodyPr>
          <a:lstStyle/>
          <a:p>
            <a:pPr lvl="0"/>
            <a:r>
              <a:rPr lang="en-US" altLang="ko-KR" sz="1200">
                <a:latin typeface="+mj-ea"/>
                <a:ea typeface="+mj-ea"/>
              </a:rPr>
              <a:t>2. Signin &amp; securiry(</a:t>
            </a:r>
            <a:r>
              <a:rPr lang="ko-KR" altLang="en-US" sz="1200">
                <a:latin typeface="+mj-ea"/>
                <a:ea typeface="+mj-ea"/>
              </a:rPr>
              <a:t>로그인 및 보안</a:t>
            </a:r>
            <a:r>
              <a:rPr lang="en-US" altLang="ko-KR" sz="1200">
                <a:latin typeface="+mj-ea"/>
                <a:ea typeface="+mj-ea"/>
              </a:rPr>
              <a:t>) </a:t>
            </a:r>
            <a:r>
              <a:rPr lang="ko-KR" altLang="en-US" sz="1200">
                <a:latin typeface="+mj-ea"/>
                <a:ea typeface="+mj-ea"/>
              </a:rPr>
              <a:t>항목 중 </a:t>
            </a:r>
            <a:r>
              <a:rPr lang="en-US" altLang="ko-KR" sz="1200">
                <a:latin typeface="+mj-ea"/>
                <a:ea typeface="+mj-ea"/>
              </a:rPr>
              <a:t>Apps with account access</a:t>
            </a:r>
            <a:r>
              <a:rPr lang="ko-KR" altLang="en-US" sz="1200">
                <a:latin typeface="+mj-ea"/>
                <a:ea typeface="+mj-ea"/>
              </a:rPr>
              <a:t>를 클릭합니다</a:t>
            </a:r>
            <a:r>
              <a:rPr lang="en-US" altLang="ko-KR" sz="1200">
                <a:latin typeface="+mj-ea"/>
                <a:ea typeface="+mj-ea"/>
              </a:rPr>
              <a:t>.</a:t>
            </a:r>
            <a:endParaRPr lang="ko-KR" altLang="en-US" sz="1200">
              <a:latin typeface="+mj-ea"/>
              <a:ea typeface="+mj-ea"/>
            </a:endParaRPr>
          </a:p>
        </p:txBody>
      </p:sp>
      <p:sp>
        <p:nvSpPr>
          <p:cNvPr id="4" name="TextBox 3"/>
          <p:cNvSpPr txBox="1"/>
          <p:nvPr/>
        </p:nvSpPr>
        <p:spPr>
          <a:xfrm>
            <a:off x="586408" y="4282468"/>
            <a:ext cx="7971183" cy="276999"/>
          </a:xfrm>
          <a:prstGeom prst="rect">
            <a:avLst/>
          </a:prstGeom>
          <a:noFill/>
        </p:spPr>
        <p:txBody>
          <a:bodyPr wrap="square">
            <a:spAutoFit/>
          </a:bodyPr>
          <a:lstStyle/>
          <a:p>
            <a:pPr lvl="0"/>
            <a:r>
              <a:rPr lang="en-US" altLang="ko-KR" sz="1200">
                <a:latin typeface="+mj-ea"/>
                <a:ea typeface="+mj-ea"/>
              </a:rPr>
              <a:t>3. </a:t>
            </a:r>
            <a:r>
              <a:rPr lang="ko-KR" altLang="en-US" sz="1200">
                <a:latin typeface="+mj-ea"/>
                <a:ea typeface="+mj-ea"/>
              </a:rPr>
              <a:t>항목들 중 </a:t>
            </a:r>
            <a:r>
              <a:rPr lang="en-US" altLang="ko-KR" sz="1200">
                <a:latin typeface="+mj-ea"/>
                <a:ea typeface="+mj-ea"/>
              </a:rPr>
              <a:t>Allow less secure apps</a:t>
            </a:r>
            <a:r>
              <a:rPr lang="ko-KR" altLang="en-US" sz="1200">
                <a:latin typeface="+mj-ea"/>
                <a:ea typeface="+mj-ea"/>
              </a:rPr>
              <a:t>를 </a:t>
            </a:r>
            <a:r>
              <a:rPr lang="en-US" altLang="ko-KR" sz="1200">
                <a:latin typeface="+mj-ea"/>
                <a:ea typeface="+mj-ea"/>
              </a:rPr>
              <a:t>ON</a:t>
            </a:r>
            <a:r>
              <a:rPr lang="ko-KR" altLang="en-US" sz="1200">
                <a:latin typeface="+mj-ea"/>
                <a:ea typeface="+mj-ea"/>
              </a:rPr>
              <a:t>으로 설정합니다</a:t>
            </a:r>
            <a:r>
              <a:rPr lang="en-US" altLang="ko-KR" sz="1200">
                <a:latin typeface="+mj-ea"/>
                <a:ea typeface="+mj-ea"/>
              </a:rPr>
              <a:t>.</a:t>
            </a:r>
            <a:endParaRPr lang="ko-KR" altLang="en-US" sz="1200">
              <a:latin typeface="+mj-ea"/>
              <a:ea typeface="+mj-ea"/>
            </a:endParaRPr>
          </a:p>
        </p:txBody>
      </p:sp>
      <p:pic>
        <p:nvPicPr>
          <p:cNvPr id="8" name="그림 7"/>
          <p:cNvPicPr/>
          <p:nvPr/>
        </p:nvPicPr>
        <p:blipFill rotWithShape="1">
          <a:blip r:embed="rId2">
            <a:alphaModFix/>
            <a:lum/>
          </a:blip>
          <a:stretch>
            <a:fillRect/>
          </a:stretch>
        </p:blipFill>
        <p:spPr>
          <a:xfrm>
            <a:off x="1232452" y="1797686"/>
            <a:ext cx="6245059" cy="2058697"/>
          </a:xfrm>
          <a:prstGeom prst="rect">
            <a:avLst/>
          </a:prstGeom>
          <a:ln>
            <a:solidFill>
              <a:schemeClr val="tx1"/>
            </a:solidFill>
          </a:ln>
        </p:spPr>
      </p:pic>
      <p:sp>
        <p:nvSpPr>
          <p:cNvPr id="5" name="직사각형 4"/>
          <p:cNvSpPr/>
          <p:nvPr/>
        </p:nvSpPr>
        <p:spPr>
          <a:xfrm>
            <a:off x="1331843" y="3140765"/>
            <a:ext cx="1152940" cy="21866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ko-KR" altLang="en-US"/>
          </a:p>
        </p:txBody>
      </p:sp>
      <p:pic>
        <p:nvPicPr>
          <p:cNvPr id="10" name="그림 9"/>
          <p:cNvPicPr/>
          <p:nvPr/>
        </p:nvPicPr>
        <p:blipFill rotWithShape="1">
          <a:blip r:embed="rId3">
            <a:alphaModFix/>
            <a:lum/>
          </a:blip>
          <a:stretch>
            <a:fillRect/>
          </a:stretch>
        </p:blipFill>
        <p:spPr>
          <a:xfrm>
            <a:off x="1232452" y="4559467"/>
            <a:ext cx="5715000" cy="1695450"/>
          </a:xfrm>
          <a:prstGeom prst="rect">
            <a:avLst/>
          </a:prstGeom>
          <a:ln>
            <a:solidFill>
              <a:schemeClr val="tx1"/>
            </a:solidFill>
          </a:ln>
        </p:spPr>
      </p:pic>
      <p:sp>
        <p:nvSpPr>
          <p:cNvPr id="6" name="직사각형 5"/>
          <p:cNvSpPr/>
          <p:nvPr/>
        </p:nvSpPr>
        <p:spPr>
          <a:xfrm>
            <a:off x="6291470" y="4780722"/>
            <a:ext cx="614449" cy="23853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ko-KR"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28.3 </a:t>
            </a:r>
            <a:r>
              <a:rPr lang="ko-KR" altLang="en-US" sz="2800">
                <a:solidFill>
                  <a:schemeClr val="bg1">
                    <a:lumMod val="65000"/>
                  </a:schemeClr>
                </a:solidFill>
              </a:rPr>
              <a:t>스프링 이메일 사용하기</a:t>
            </a:r>
            <a:endParaRPr lang="ko-KR" altLang="en-US" sz="2800" spc="-89">
              <a:solidFill>
                <a:srgbClr val="281F3D"/>
              </a:solidFill>
            </a:endParaRPr>
          </a:p>
        </p:txBody>
      </p:sp>
      <p:sp>
        <p:nvSpPr>
          <p:cNvPr id="3" name="TextBox 2"/>
          <p:cNvSpPr txBox="1"/>
          <p:nvPr/>
        </p:nvSpPr>
        <p:spPr>
          <a:xfrm>
            <a:off x="665922" y="1550504"/>
            <a:ext cx="7235687" cy="266866"/>
          </a:xfrm>
          <a:prstGeom prst="rect">
            <a:avLst/>
          </a:prstGeom>
          <a:noFill/>
        </p:spPr>
        <p:txBody>
          <a:bodyPr wrap="square">
            <a:spAutoFit/>
          </a:bodyPr>
          <a:lstStyle/>
          <a:p>
            <a:pPr lvl="0"/>
            <a:r>
              <a:rPr lang="en-US" altLang="ko-KR" sz="1200">
                <a:latin typeface="+mj-ea"/>
                <a:ea typeface="+mj-ea"/>
              </a:rPr>
              <a:t>1. </a:t>
            </a:r>
            <a:r>
              <a:rPr lang="ko-KR" altLang="en-US" sz="1200">
                <a:latin typeface="+mj-ea"/>
                <a:ea typeface="+mj-ea"/>
              </a:rPr>
              <a:t>구글 계정으로 로그인한 후 사용자 계정의 </a:t>
            </a:r>
            <a:r>
              <a:rPr lang="en-US" altLang="ko-KR" sz="1200">
                <a:latin typeface="+mj-ea"/>
                <a:ea typeface="+mj-ea"/>
              </a:rPr>
              <a:t>Google </a:t>
            </a:r>
            <a:r>
              <a:rPr lang="ko-KR" altLang="en-US" sz="1200">
                <a:latin typeface="+mj-ea"/>
                <a:ea typeface="+mj-ea"/>
              </a:rPr>
              <a:t>계정을 클릭합니다</a:t>
            </a:r>
            <a:r>
              <a:rPr lang="en-US" altLang="ko-KR" sz="1200">
                <a:latin typeface="+mj-ea"/>
                <a:ea typeface="+mj-ea"/>
              </a:rPr>
              <a:t>.</a:t>
            </a:r>
            <a:endParaRPr lang="ko-KR" altLang="en-US" sz="1200">
              <a:latin typeface="+mj-ea"/>
              <a:ea typeface="+mj-ea"/>
            </a:endParaRPr>
          </a:p>
        </p:txBody>
      </p:sp>
      <p:pic>
        <p:nvPicPr>
          <p:cNvPr id="13" name="그림 12"/>
          <p:cNvPicPr/>
          <p:nvPr/>
        </p:nvPicPr>
        <p:blipFill rotWithShape="1">
          <a:blip r:embed="rId2">
            <a:alphaModFix/>
            <a:lum/>
          </a:blip>
          <a:stretch>
            <a:fillRect/>
          </a:stretch>
        </p:blipFill>
        <p:spPr>
          <a:xfrm>
            <a:off x="2501900" y="2048358"/>
            <a:ext cx="3568700" cy="4083050"/>
          </a:xfrm>
          <a:prstGeom prst="rect">
            <a:avLst/>
          </a:prstGeom>
        </p:spPr>
      </p:pic>
      <p:sp>
        <p:nvSpPr>
          <p:cNvPr id="14" name="직사각형 13"/>
          <p:cNvSpPr/>
          <p:nvPr/>
        </p:nvSpPr>
        <p:spPr>
          <a:xfrm>
            <a:off x="5581650" y="2038545"/>
            <a:ext cx="419100" cy="431800"/>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sp>
      <p:sp>
        <p:nvSpPr>
          <p:cNvPr id="15" name="직사각형 14"/>
          <p:cNvSpPr/>
          <p:nvPr/>
        </p:nvSpPr>
        <p:spPr>
          <a:xfrm>
            <a:off x="3587749" y="3918146"/>
            <a:ext cx="1473200" cy="393700"/>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28.3 </a:t>
            </a:r>
            <a:r>
              <a:rPr lang="ko-KR" altLang="en-US" sz="2800">
                <a:solidFill>
                  <a:schemeClr val="bg1">
                    <a:lumMod val="65000"/>
                  </a:schemeClr>
                </a:solidFill>
              </a:rPr>
              <a:t>스프링 이메일 사용하기</a:t>
            </a:r>
            <a:endParaRPr lang="ko-KR" altLang="en-US" sz="2800" spc="-89">
              <a:solidFill>
                <a:srgbClr val="281F3D"/>
              </a:solidFill>
            </a:endParaRPr>
          </a:p>
        </p:txBody>
      </p:sp>
      <p:sp>
        <p:nvSpPr>
          <p:cNvPr id="3" name="TextBox 2"/>
          <p:cNvSpPr txBox="1"/>
          <p:nvPr/>
        </p:nvSpPr>
        <p:spPr>
          <a:xfrm>
            <a:off x="586409" y="1520687"/>
            <a:ext cx="7315200" cy="276999"/>
          </a:xfrm>
          <a:prstGeom prst="rect">
            <a:avLst/>
          </a:prstGeom>
          <a:noFill/>
        </p:spPr>
        <p:txBody>
          <a:bodyPr wrap="square">
            <a:spAutoFit/>
          </a:bodyPr>
          <a:lstStyle/>
          <a:p>
            <a:pPr lvl="0"/>
            <a:r>
              <a:rPr lang="en-US" altLang="ko-KR" sz="1200">
                <a:latin typeface="+mj-ea"/>
                <a:ea typeface="+mj-ea"/>
              </a:rPr>
              <a:t>2. </a:t>
            </a:r>
            <a:r>
              <a:rPr lang="ko-KR" altLang="en-US" sz="1200">
                <a:latin typeface="+mj-ea"/>
                <a:ea typeface="+mj-ea"/>
              </a:rPr>
              <a:t>보안</a:t>
            </a:r>
            <a:r>
              <a:rPr lang="en-US" altLang="ko-KR" sz="1200">
                <a:latin typeface="+mj-ea"/>
                <a:ea typeface="+mj-ea"/>
              </a:rPr>
              <a:t> </a:t>
            </a:r>
            <a:r>
              <a:rPr lang="ko-KR" altLang="en-US" sz="1200">
                <a:latin typeface="+mj-ea"/>
                <a:ea typeface="+mj-ea"/>
              </a:rPr>
              <a:t>항목 클릭 -&gt; 보안 수준이 낮은 앱의 액세스  클릭.</a:t>
            </a:r>
          </a:p>
        </p:txBody>
      </p:sp>
      <p:sp>
        <p:nvSpPr>
          <p:cNvPr id="4" name="TextBox 3"/>
          <p:cNvSpPr txBox="1"/>
          <p:nvPr/>
        </p:nvSpPr>
        <p:spPr>
          <a:xfrm>
            <a:off x="586408" y="4282468"/>
            <a:ext cx="7971183" cy="276999"/>
          </a:xfrm>
          <a:prstGeom prst="rect">
            <a:avLst/>
          </a:prstGeom>
          <a:noFill/>
        </p:spPr>
        <p:txBody>
          <a:bodyPr wrap="square">
            <a:spAutoFit/>
          </a:bodyPr>
          <a:lstStyle/>
          <a:p>
            <a:pPr lvl="0"/>
            <a:r>
              <a:rPr lang="en-US" altLang="ko-KR" sz="1200">
                <a:latin typeface="+mj-ea"/>
                <a:ea typeface="+mj-ea"/>
              </a:rPr>
              <a:t>3. </a:t>
            </a:r>
            <a:r>
              <a:rPr lang="ko-KR" altLang="en-US" sz="1200">
                <a:latin typeface="+mj-ea"/>
                <a:ea typeface="+mj-ea"/>
              </a:rPr>
              <a:t>보안 수준이 낮은 앱 허용: 사용으로 설정.</a:t>
            </a:r>
          </a:p>
        </p:txBody>
      </p:sp>
      <p:pic>
        <p:nvPicPr>
          <p:cNvPr id="13" name="그림 12"/>
          <p:cNvPicPr/>
          <p:nvPr/>
        </p:nvPicPr>
        <p:blipFill rotWithShape="1">
          <a:blip r:embed="rId2">
            <a:alphaModFix/>
            <a:lum/>
          </a:blip>
          <a:stretch>
            <a:fillRect/>
          </a:stretch>
        </p:blipFill>
        <p:spPr>
          <a:xfrm>
            <a:off x="1104900" y="1872208"/>
            <a:ext cx="5588001" cy="2372121"/>
          </a:xfrm>
          <a:prstGeom prst="rect">
            <a:avLst/>
          </a:prstGeom>
          <a:ln w="9525" cap="flat" cmpd="sng">
            <a:solidFill>
              <a:schemeClr val="accent1"/>
            </a:solidFill>
            <a:prstDash val="solid"/>
            <a:round/>
          </a:ln>
        </p:spPr>
      </p:pic>
      <p:sp>
        <p:nvSpPr>
          <p:cNvPr id="14" name="직사각형 13"/>
          <p:cNvSpPr/>
          <p:nvPr/>
        </p:nvSpPr>
        <p:spPr>
          <a:xfrm>
            <a:off x="5708650" y="6115245"/>
            <a:ext cx="622300" cy="266700"/>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sp>
      <p:pic>
        <p:nvPicPr>
          <p:cNvPr id="15" name="그림 14"/>
          <p:cNvPicPr/>
          <p:nvPr/>
        </p:nvPicPr>
        <p:blipFill rotWithShape="1">
          <a:blip r:embed="rId3">
            <a:alphaModFix/>
            <a:lum/>
          </a:blip>
          <a:stretch>
            <a:fillRect/>
          </a:stretch>
        </p:blipFill>
        <p:spPr>
          <a:xfrm>
            <a:off x="1163674" y="4530650"/>
            <a:ext cx="5353050" cy="2178049"/>
          </a:xfrm>
          <a:prstGeom prst="rect">
            <a:avLst/>
          </a:prstGeom>
          <a:ln w="9525" cap="flat" cmpd="sng">
            <a:solidFill>
              <a:schemeClr val="accent1"/>
            </a:solidFill>
            <a:prstDash val="solid"/>
            <a:round/>
          </a:ln>
        </p:spPr>
      </p:pic>
      <p:sp>
        <p:nvSpPr>
          <p:cNvPr id="16" name="직사각형 15"/>
          <p:cNvSpPr/>
          <p:nvPr/>
        </p:nvSpPr>
        <p:spPr>
          <a:xfrm>
            <a:off x="2889250" y="3960440"/>
            <a:ext cx="1270000" cy="254000"/>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sp>
      <p:sp>
        <p:nvSpPr>
          <p:cNvPr id="17" name="직사각형 16"/>
          <p:cNvSpPr/>
          <p:nvPr/>
        </p:nvSpPr>
        <p:spPr>
          <a:xfrm>
            <a:off x="1314450" y="3041846"/>
            <a:ext cx="622300" cy="266700"/>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sp>
      <p:sp>
        <p:nvSpPr>
          <p:cNvPr id="18" name="직사각형 17"/>
          <p:cNvSpPr/>
          <p:nvPr/>
        </p:nvSpPr>
        <p:spPr>
          <a:xfrm>
            <a:off x="5886450" y="6089845"/>
            <a:ext cx="495300" cy="419100"/>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495917BB-3A73-B52B-1C12-F4FD1D3E34EE}"/>
              </a:ext>
            </a:extLst>
          </p:cNvPr>
          <p:cNvSpPr txBox="1"/>
          <p:nvPr/>
        </p:nvSpPr>
        <p:spPr>
          <a:xfrm>
            <a:off x="7023100" y="4566063"/>
            <a:ext cx="1612900" cy="1384995"/>
          </a:xfrm>
          <a:prstGeom prst="rect">
            <a:avLst/>
          </a:prstGeom>
          <a:noFill/>
          <a:ln>
            <a:solidFill>
              <a:srgbClr val="FF0000"/>
            </a:solidFill>
          </a:ln>
        </p:spPr>
        <p:txBody>
          <a:bodyPr wrap="square" rtlCol="0">
            <a:spAutoFit/>
          </a:bodyPr>
          <a:lstStyle/>
          <a:p>
            <a:r>
              <a:rPr lang="en-US" altLang="ko-KR" sz="1200" dirty="0">
                <a:solidFill>
                  <a:srgbClr val="FF0000"/>
                </a:solidFill>
              </a:rPr>
              <a:t>*</a:t>
            </a:r>
            <a:r>
              <a:rPr lang="ko-KR" altLang="en-US" sz="1200" dirty="0">
                <a:solidFill>
                  <a:srgbClr val="FF0000"/>
                </a:solidFill>
              </a:rPr>
              <a:t>구글에서 </a:t>
            </a:r>
            <a:r>
              <a:rPr lang="en-US" altLang="ko-KR" sz="1200" dirty="0">
                <a:solidFill>
                  <a:srgbClr val="FF0000"/>
                </a:solidFill>
              </a:rPr>
              <a:t>2022</a:t>
            </a:r>
            <a:r>
              <a:rPr lang="ko-KR" altLang="en-US" sz="1200" dirty="0">
                <a:solidFill>
                  <a:srgbClr val="FF0000"/>
                </a:solidFill>
              </a:rPr>
              <a:t>년 이메일 기능이 작동하지 못하도록 보안기능 수준을 낮추는 항목을 없애서 이메일 실행 불가</a:t>
            </a:r>
          </a:p>
        </p:txBody>
      </p:sp>
      <p:sp>
        <p:nvSpPr>
          <p:cNvPr id="19" name="&quot;없음&quot; 기호 18"/>
          <p:cNvSpPr/>
          <p:nvPr/>
        </p:nvSpPr>
        <p:spPr>
          <a:xfrm>
            <a:off x="6902451" y="2619815"/>
            <a:ext cx="1806498" cy="1594625"/>
          </a:xfrm>
          <a:prstGeom prst="noSmoking">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p:cNvGrpSpPr/>
          <p:nvPr/>
        </p:nvGrpSpPr>
        <p:grpSpPr>
          <a:xfrm>
            <a:off x="964451" y="2234983"/>
            <a:ext cx="6708200" cy="4419728"/>
            <a:chOff x="691652" y="1216079"/>
            <a:chExt cx="6708200" cy="4419728"/>
          </a:xfrm>
        </p:grpSpPr>
        <p:pic>
          <p:nvPicPr>
            <p:cNvPr id="2" name="그림 1"/>
            <p:cNvPicPr>
              <a:picLocks noChangeAspect="1"/>
            </p:cNvPicPr>
            <p:nvPr/>
          </p:nvPicPr>
          <p:blipFill>
            <a:blip r:embed="rId2"/>
            <a:stretch>
              <a:fillRect/>
            </a:stretch>
          </p:blipFill>
          <p:spPr>
            <a:xfrm>
              <a:off x="691652" y="1230630"/>
              <a:ext cx="6676912" cy="3289119"/>
            </a:xfrm>
            <a:prstGeom prst="rect">
              <a:avLst/>
            </a:prstGeom>
            <a:ln>
              <a:solidFill>
                <a:schemeClr val="tx1"/>
              </a:solidFill>
            </a:ln>
          </p:spPr>
        </p:pic>
        <p:pic>
          <p:nvPicPr>
            <p:cNvPr id="3" name="그림 2"/>
            <p:cNvPicPr>
              <a:picLocks noChangeAspect="1"/>
            </p:cNvPicPr>
            <p:nvPr/>
          </p:nvPicPr>
          <p:blipFill>
            <a:blip r:embed="rId3"/>
            <a:stretch>
              <a:fillRect/>
            </a:stretch>
          </p:blipFill>
          <p:spPr>
            <a:xfrm>
              <a:off x="2714760" y="1692457"/>
              <a:ext cx="3609975" cy="3943350"/>
            </a:xfrm>
            <a:prstGeom prst="rect">
              <a:avLst/>
            </a:prstGeom>
            <a:ln>
              <a:solidFill>
                <a:schemeClr val="tx1"/>
              </a:solidFill>
            </a:ln>
          </p:spPr>
        </p:pic>
        <p:sp>
          <p:nvSpPr>
            <p:cNvPr id="4" name="직사각형 3"/>
            <p:cNvSpPr/>
            <p:nvPr/>
          </p:nvSpPr>
          <p:spPr>
            <a:xfrm>
              <a:off x="7048780" y="1216079"/>
              <a:ext cx="351072" cy="3007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p:cNvCxnSpPr/>
            <p:nvPr/>
          </p:nvCxnSpPr>
          <p:spPr>
            <a:xfrm flipH="1">
              <a:off x="6322423" y="1516780"/>
              <a:ext cx="726357" cy="4426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3780175" y="3415683"/>
              <a:ext cx="1466519" cy="3007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p:cNvSpPr txBox="1"/>
          <p:nvPr/>
        </p:nvSpPr>
        <p:spPr>
          <a:xfrm>
            <a:off x="586409" y="711235"/>
            <a:ext cx="7464285" cy="523220"/>
          </a:xfrm>
          <a:prstGeom prst="rect">
            <a:avLst/>
          </a:prstGeom>
          <a:noFill/>
        </p:spPr>
        <p:txBody>
          <a:bodyPr wrap="square" anchor="ctr">
            <a:spAutoFit/>
          </a:bodyPr>
          <a:lstStyle/>
          <a:p>
            <a:pPr algn="ctr">
              <a:defRPr/>
            </a:pPr>
            <a:r>
              <a:rPr lang="en-US" altLang="ko-KR" sz="2800" dirty="0">
                <a:solidFill>
                  <a:schemeClr val="bg1">
                    <a:lumMod val="65000"/>
                  </a:schemeClr>
                </a:solidFill>
              </a:rPr>
              <a:t>28.3 </a:t>
            </a:r>
            <a:r>
              <a:rPr lang="ko-KR" altLang="en-US" sz="2800" dirty="0">
                <a:solidFill>
                  <a:schemeClr val="bg1">
                    <a:lumMod val="65000"/>
                  </a:schemeClr>
                </a:solidFill>
              </a:rPr>
              <a:t>스프링 이메일 사용하기</a:t>
            </a:r>
            <a:endParaRPr lang="ko-KR" altLang="en-US" sz="2800" spc="-89" dirty="0">
              <a:solidFill>
                <a:srgbClr val="281F3D"/>
              </a:solidFill>
            </a:endParaRPr>
          </a:p>
        </p:txBody>
      </p:sp>
      <p:sp>
        <p:nvSpPr>
          <p:cNvPr id="12" name="TextBox 11"/>
          <p:cNvSpPr txBox="1"/>
          <p:nvPr/>
        </p:nvSpPr>
        <p:spPr>
          <a:xfrm>
            <a:off x="586409" y="1560443"/>
            <a:ext cx="7464285" cy="646331"/>
          </a:xfrm>
          <a:prstGeom prst="rect">
            <a:avLst/>
          </a:prstGeom>
          <a:noFill/>
          <a:ln w="19050">
            <a:solidFill>
              <a:srgbClr val="00B0F0"/>
            </a:solidFill>
          </a:ln>
        </p:spPr>
        <p:txBody>
          <a:bodyPr wrap="square">
            <a:spAutoFit/>
          </a:bodyPr>
          <a:lstStyle/>
          <a:p>
            <a:pPr marL="171450" indent="-171450">
              <a:lnSpc>
                <a:spcPct val="150000"/>
              </a:lnSpc>
              <a:buFont typeface="Arial"/>
              <a:buChar char="•"/>
              <a:defRPr/>
            </a:pPr>
            <a:r>
              <a:rPr lang="ko-KR" altLang="en-US" sz="1200" dirty="0">
                <a:latin typeface="+mj-ea"/>
                <a:ea typeface="+mj-ea"/>
              </a:rPr>
              <a:t>계정을 안전하게 보호하기 위하여 </a:t>
            </a:r>
            <a:r>
              <a:rPr lang="en-US" altLang="ko-KR" sz="1200" dirty="0">
                <a:latin typeface="+mj-ea"/>
                <a:ea typeface="+mj-ea"/>
              </a:rPr>
              <a:t>2022</a:t>
            </a:r>
            <a:r>
              <a:rPr lang="ko-KR" altLang="en-US" sz="1200" dirty="0">
                <a:latin typeface="+mj-ea"/>
                <a:ea typeface="+mj-ea"/>
              </a:rPr>
              <a:t>년 </a:t>
            </a:r>
            <a:r>
              <a:rPr lang="en-US" altLang="ko-KR" sz="1200" dirty="0">
                <a:latin typeface="+mj-ea"/>
                <a:ea typeface="+mj-ea"/>
              </a:rPr>
              <a:t>5</a:t>
            </a:r>
            <a:r>
              <a:rPr lang="ko-KR" altLang="en-US" sz="1200" dirty="0">
                <a:latin typeface="+mj-ea"/>
                <a:ea typeface="+mj-ea"/>
              </a:rPr>
              <a:t>월 </a:t>
            </a:r>
            <a:r>
              <a:rPr lang="en-US" altLang="ko-KR" sz="1200" dirty="0">
                <a:latin typeface="+mj-ea"/>
                <a:ea typeface="+mj-ea"/>
              </a:rPr>
              <a:t>30</a:t>
            </a:r>
            <a:r>
              <a:rPr lang="ko-KR" altLang="en-US" sz="1200" dirty="0">
                <a:latin typeface="+mj-ea"/>
                <a:ea typeface="+mj-ea"/>
              </a:rPr>
              <a:t>일부터 보안 수준이 낮은 앱의 액세스 불가</a:t>
            </a:r>
            <a:r>
              <a:rPr lang="en-US" altLang="ko-KR" sz="1200" dirty="0">
                <a:latin typeface="+mj-ea"/>
                <a:ea typeface="+mj-ea"/>
              </a:rPr>
              <a:t>.</a:t>
            </a:r>
          </a:p>
          <a:p>
            <a:pPr marL="171450" indent="-171450">
              <a:lnSpc>
                <a:spcPct val="150000"/>
              </a:lnSpc>
              <a:buFont typeface="Arial"/>
              <a:buChar char="•"/>
              <a:defRPr/>
            </a:pPr>
            <a:r>
              <a:rPr lang="ko-KR" altLang="en-US" sz="1200" dirty="0">
                <a:latin typeface="+mj-ea"/>
                <a:ea typeface="+mj-ea"/>
              </a:rPr>
              <a:t>이메일 사용을 위하여 </a:t>
            </a:r>
            <a:r>
              <a:rPr lang="en-US" altLang="ko-KR" sz="1200" dirty="0">
                <a:latin typeface="+mj-ea"/>
                <a:ea typeface="+mj-ea"/>
              </a:rPr>
              <a:t>2</a:t>
            </a:r>
            <a:r>
              <a:rPr lang="ko-KR" altLang="en-US" sz="1200" dirty="0">
                <a:latin typeface="+mj-ea"/>
                <a:ea typeface="+mj-ea"/>
              </a:rPr>
              <a:t>차 인증 및 이메일 위한 앱 비밀번호 생성해야 사용이 가능하다</a:t>
            </a:r>
            <a:r>
              <a:rPr lang="en-US" altLang="ko-KR" sz="1200" dirty="0">
                <a:latin typeface="+mj-ea"/>
                <a:ea typeface="+mj-ea"/>
              </a:rPr>
              <a:t>.</a:t>
            </a:r>
            <a:endParaRPr lang="ko-KR" altLang="en-US" sz="1200" dirty="0">
              <a:latin typeface="+mj-ea"/>
              <a:ea typeface="+mj-ea"/>
            </a:endParaRPr>
          </a:p>
        </p:txBody>
      </p:sp>
      <p:sp>
        <p:nvSpPr>
          <p:cNvPr id="5" name="번개 4">
            <a:extLst>
              <a:ext uri="{FF2B5EF4-FFF2-40B4-BE49-F238E27FC236}">
                <a16:creationId xmlns:a16="http://schemas.microsoft.com/office/drawing/2014/main" id="{9E165B90-9874-8C16-3AF4-F5A26962EEF4}"/>
              </a:ext>
            </a:extLst>
          </p:cNvPr>
          <p:cNvSpPr/>
          <p:nvPr/>
        </p:nvSpPr>
        <p:spPr>
          <a:xfrm>
            <a:off x="292100" y="882650"/>
            <a:ext cx="672351" cy="677793"/>
          </a:xfrm>
          <a:prstGeom prst="lightningBol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32C1DB55-E036-8774-FAA0-32FADCFB2B15}"/>
              </a:ext>
            </a:extLst>
          </p:cNvPr>
          <p:cNvSpPr txBox="1"/>
          <p:nvPr/>
        </p:nvSpPr>
        <p:spPr>
          <a:xfrm>
            <a:off x="964450" y="1258416"/>
            <a:ext cx="4655300" cy="369332"/>
          </a:xfrm>
          <a:prstGeom prst="rect">
            <a:avLst/>
          </a:prstGeom>
          <a:noFill/>
        </p:spPr>
        <p:txBody>
          <a:bodyPr wrap="square" rtlCol="0">
            <a:spAutoFit/>
          </a:bodyPr>
          <a:lstStyle/>
          <a:p>
            <a:r>
              <a:rPr lang="en-US" altLang="ko-KR" dirty="0">
                <a:solidFill>
                  <a:srgbClr val="7030A0"/>
                </a:solidFill>
              </a:rPr>
              <a:t>2022.06 CLASS 603.</a:t>
            </a:r>
            <a:r>
              <a:rPr lang="ko-KR" altLang="en-US" dirty="0">
                <a:solidFill>
                  <a:srgbClr val="7030A0"/>
                </a:solidFill>
              </a:rPr>
              <a:t>  </a:t>
            </a:r>
            <a:r>
              <a:rPr lang="ko-KR" altLang="en-US" dirty="0" err="1">
                <a:solidFill>
                  <a:srgbClr val="7030A0"/>
                </a:solidFill>
              </a:rPr>
              <a:t>박철순</a:t>
            </a:r>
            <a:r>
              <a:rPr lang="ko-KR" altLang="en-US" dirty="0">
                <a:solidFill>
                  <a:srgbClr val="7030A0"/>
                </a:solidFill>
              </a:rPr>
              <a:t> </a:t>
            </a:r>
            <a:r>
              <a:rPr lang="en-US" altLang="ko-KR" dirty="0">
                <a:solidFill>
                  <a:srgbClr val="7030A0"/>
                </a:solidFill>
              </a:rPr>
              <a:t>(</a:t>
            </a:r>
            <a:r>
              <a:rPr lang="ko-KR" altLang="en-US" dirty="0">
                <a:solidFill>
                  <a:srgbClr val="7030A0"/>
                </a:solidFill>
              </a:rPr>
              <a:t>첨부</a:t>
            </a:r>
            <a:r>
              <a:rPr lang="en-US" altLang="ko-KR" dirty="0">
                <a:solidFill>
                  <a:srgbClr val="7030A0"/>
                </a:solidFill>
              </a:rPr>
              <a:t>54-65)</a:t>
            </a:r>
            <a:endParaRPr lang="ko-KR" altLang="en-US" dirty="0">
              <a:solidFill>
                <a:srgbClr val="7030A0"/>
              </a:solidFill>
            </a:endParaRPr>
          </a:p>
        </p:txBody>
      </p:sp>
    </p:spTree>
    <p:extLst>
      <p:ext uri="{BB962C8B-B14F-4D97-AF65-F5344CB8AC3E}">
        <p14:creationId xmlns:p14="http://schemas.microsoft.com/office/powerpoint/2010/main" val="2146373179"/>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86409" y="711235"/>
            <a:ext cx="7464285" cy="523220"/>
          </a:xfrm>
          <a:prstGeom prst="rect">
            <a:avLst/>
          </a:prstGeom>
          <a:noFill/>
        </p:spPr>
        <p:txBody>
          <a:bodyPr wrap="square" anchor="ctr">
            <a:spAutoFit/>
          </a:bodyPr>
          <a:lstStyle/>
          <a:p>
            <a:pPr algn="ctr">
              <a:defRPr/>
            </a:pPr>
            <a:r>
              <a:rPr lang="en-US" altLang="ko-KR" sz="2800" dirty="0">
                <a:solidFill>
                  <a:schemeClr val="bg1">
                    <a:lumMod val="65000"/>
                  </a:schemeClr>
                </a:solidFill>
              </a:rPr>
              <a:t>28.3 </a:t>
            </a:r>
            <a:r>
              <a:rPr lang="ko-KR" altLang="en-US" sz="2800" dirty="0">
                <a:solidFill>
                  <a:schemeClr val="bg1">
                    <a:lumMod val="65000"/>
                  </a:schemeClr>
                </a:solidFill>
              </a:rPr>
              <a:t>스프링 이메일 사용하기</a:t>
            </a:r>
            <a:endParaRPr lang="ko-KR" altLang="en-US" sz="2800" spc="-89" dirty="0">
              <a:solidFill>
                <a:srgbClr val="281F3D"/>
              </a:solidFill>
            </a:endParaRPr>
          </a:p>
        </p:txBody>
      </p:sp>
      <p:grpSp>
        <p:nvGrpSpPr>
          <p:cNvPr id="10" name="그룹 9"/>
          <p:cNvGrpSpPr/>
          <p:nvPr/>
        </p:nvGrpSpPr>
        <p:grpSpPr>
          <a:xfrm>
            <a:off x="999442" y="1561682"/>
            <a:ext cx="7273319" cy="5296318"/>
            <a:chOff x="999442" y="1561682"/>
            <a:chExt cx="7273319" cy="5296318"/>
          </a:xfrm>
        </p:grpSpPr>
        <p:pic>
          <p:nvPicPr>
            <p:cNvPr id="5" name="그림 4"/>
            <p:cNvPicPr>
              <a:picLocks noChangeAspect="1"/>
            </p:cNvPicPr>
            <p:nvPr/>
          </p:nvPicPr>
          <p:blipFill>
            <a:blip r:embed="rId2"/>
            <a:stretch>
              <a:fillRect/>
            </a:stretch>
          </p:blipFill>
          <p:spPr>
            <a:xfrm>
              <a:off x="999442" y="1561682"/>
              <a:ext cx="7273319" cy="5296318"/>
            </a:xfrm>
            <a:prstGeom prst="rect">
              <a:avLst/>
            </a:prstGeom>
          </p:spPr>
        </p:pic>
        <p:sp>
          <p:nvSpPr>
            <p:cNvPr id="8" name="직사각형 7"/>
            <p:cNvSpPr/>
            <p:nvPr/>
          </p:nvSpPr>
          <p:spPr>
            <a:xfrm>
              <a:off x="999442" y="3043646"/>
              <a:ext cx="1743758" cy="3526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1856111"/>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86409" y="711235"/>
            <a:ext cx="7464285" cy="523220"/>
          </a:xfrm>
          <a:prstGeom prst="rect">
            <a:avLst/>
          </a:prstGeom>
          <a:noFill/>
        </p:spPr>
        <p:txBody>
          <a:bodyPr wrap="square" anchor="ctr">
            <a:spAutoFit/>
          </a:bodyPr>
          <a:lstStyle/>
          <a:p>
            <a:pPr algn="ctr">
              <a:defRPr/>
            </a:pPr>
            <a:r>
              <a:rPr lang="en-US" altLang="ko-KR" sz="2800" dirty="0">
                <a:solidFill>
                  <a:schemeClr val="bg1">
                    <a:lumMod val="65000"/>
                  </a:schemeClr>
                </a:solidFill>
              </a:rPr>
              <a:t>28.3 </a:t>
            </a:r>
            <a:r>
              <a:rPr lang="ko-KR" altLang="en-US" sz="2800" dirty="0">
                <a:solidFill>
                  <a:schemeClr val="bg1">
                    <a:lumMod val="65000"/>
                  </a:schemeClr>
                </a:solidFill>
              </a:rPr>
              <a:t>스프링 이메일 사용하기</a:t>
            </a:r>
            <a:endParaRPr lang="ko-KR" altLang="en-US" sz="2800" spc="-89" dirty="0">
              <a:solidFill>
                <a:srgbClr val="281F3D"/>
              </a:solidFill>
            </a:endParaRPr>
          </a:p>
        </p:txBody>
      </p:sp>
      <p:grpSp>
        <p:nvGrpSpPr>
          <p:cNvPr id="15" name="그룹 14"/>
          <p:cNvGrpSpPr/>
          <p:nvPr/>
        </p:nvGrpSpPr>
        <p:grpSpPr>
          <a:xfrm>
            <a:off x="586409" y="1500037"/>
            <a:ext cx="8067674" cy="4760086"/>
            <a:chOff x="586409" y="1500037"/>
            <a:chExt cx="8067674" cy="4760086"/>
          </a:xfrm>
        </p:grpSpPr>
        <p:pic>
          <p:nvPicPr>
            <p:cNvPr id="13" name="그림 12"/>
            <p:cNvPicPr>
              <a:picLocks noChangeAspect="1"/>
            </p:cNvPicPr>
            <p:nvPr/>
          </p:nvPicPr>
          <p:blipFill>
            <a:blip r:embed="rId2"/>
            <a:stretch>
              <a:fillRect/>
            </a:stretch>
          </p:blipFill>
          <p:spPr>
            <a:xfrm>
              <a:off x="586409" y="1500037"/>
              <a:ext cx="8067674" cy="4760086"/>
            </a:xfrm>
            <a:prstGeom prst="rect">
              <a:avLst/>
            </a:prstGeom>
          </p:spPr>
        </p:pic>
        <p:sp>
          <p:nvSpPr>
            <p:cNvPr id="3" name="직사각형 2"/>
            <p:cNvSpPr/>
            <p:nvPr/>
          </p:nvSpPr>
          <p:spPr>
            <a:xfrm>
              <a:off x="3077308" y="5688625"/>
              <a:ext cx="5205046" cy="4571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17449519"/>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86409" y="711235"/>
            <a:ext cx="7464285" cy="523220"/>
          </a:xfrm>
          <a:prstGeom prst="rect">
            <a:avLst/>
          </a:prstGeom>
          <a:noFill/>
        </p:spPr>
        <p:txBody>
          <a:bodyPr wrap="square" anchor="ctr">
            <a:spAutoFit/>
          </a:bodyPr>
          <a:lstStyle/>
          <a:p>
            <a:pPr algn="ctr">
              <a:defRPr/>
            </a:pPr>
            <a:r>
              <a:rPr lang="en-US" altLang="ko-KR" sz="2800" dirty="0">
                <a:solidFill>
                  <a:schemeClr val="bg1">
                    <a:lumMod val="65000"/>
                  </a:schemeClr>
                </a:solidFill>
              </a:rPr>
              <a:t>28.3 </a:t>
            </a:r>
            <a:r>
              <a:rPr lang="ko-KR" altLang="en-US" sz="2800" dirty="0">
                <a:solidFill>
                  <a:schemeClr val="bg1">
                    <a:lumMod val="65000"/>
                  </a:schemeClr>
                </a:solidFill>
              </a:rPr>
              <a:t>스프링 이메일 사용하기</a:t>
            </a:r>
            <a:endParaRPr lang="ko-KR" altLang="en-US" sz="2800" spc="-89" dirty="0">
              <a:solidFill>
                <a:srgbClr val="281F3D"/>
              </a:solidFill>
            </a:endParaRPr>
          </a:p>
        </p:txBody>
      </p:sp>
      <p:grpSp>
        <p:nvGrpSpPr>
          <p:cNvPr id="31" name="그룹 30"/>
          <p:cNvGrpSpPr/>
          <p:nvPr/>
        </p:nvGrpSpPr>
        <p:grpSpPr>
          <a:xfrm>
            <a:off x="313592" y="1625314"/>
            <a:ext cx="8426740" cy="4655325"/>
            <a:chOff x="339968" y="1519806"/>
            <a:chExt cx="8426740" cy="4655325"/>
          </a:xfrm>
        </p:grpSpPr>
        <p:pic>
          <p:nvPicPr>
            <p:cNvPr id="27" name="그림 26"/>
            <p:cNvPicPr>
              <a:picLocks noChangeAspect="1"/>
            </p:cNvPicPr>
            <p:nvPr/>
          </p:nvPicPr>
          <p:blipFill>
            <a:blip r:embed="rId2"/>
            <a:stretch>
              <a:fillRect/>
            </a:stretch>
          </p:blipFill>
          <p:spPr>
            <a:xfrm>
              <a:off x="344620" y="1527775"/>
              <a:ext cx="4741985" cy="428625"/>
            </a:xfrm>
            <a:prstGeom prst="rect">
              <a:avLst/>
            </a:prstGeom>
          </p:spPr>
        </p:pic>
        <p:sp>
          <p:nvSpPr>
            <p:cNvPr id="5" name="직사각형 4"/>
            <p:cNvSpPr/>
            <p:nvPr/>
          </p:nvSpPr>
          <p:spPr>
            <a:xfrm>
              <a:off x="339968" y="1519806"/>
              <a:ext cx="4741985" cy="4445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p:cNvPicPr>
              <a:picLocks noChangeAspect="1"/>
            </p:cNvPicPr>
            <p:nvPr/>
          </p:nvPicPr>
          <p:blipFill>
            <a:blip r:embed="rId3"/>
            <a:stretch>
              <a:fillRect/>
            </a:stretch>
          </p:blipFill>
          <p:spPr>
            <a:xfrm>
              <a:off x="370485" y="2352431"/>
              <a:ext cx="4680952" cy="3822700"/>
            </a:xfrm>
            <a:prstGeom prst="rect">
              <a:avLst/>
            </a:prstGeom>
            <a:ln>
              <a:solidFill>
                <a:srgbClr val="FF0000"/>
              </a:solidFill>
            </a:ln>
          </p:spPr>
        </p:pic>
        <p:cxnSp>
          <p:nvCxnSpPr>
            <p:cNvPr id="16" name="직선 화살표 연결선 15"/>
            <p:cNvCxnSpPr>
              <a:stCxn id="5" idx="2"/>
              <a:endCxn id="14" idx="0"/>
            </p:cNvCxnSpPr>
            <p:nvPr/>
          </p:nvCxnSpPr>
          <p:spPr>
            <a:xfrm>
              <a:off x="2710961" y="1964367"/>
              <a:ext cx="0" cy="3880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그림 18"/>
            <p:cNvPicPr>
              <a:picLocks noChangeAspect="1"/>
            </p:cNvPicPr>
            <p:nvPr/>
          </p:nvPicPr>
          <p:blipFill>
            <a:blip r:embed="rId4"/>
            <a:stretch>
              <a:fillRect/>
            </a:stretch>
          </p:blipFill>
          <p:spPr>
            <a:xfrm>
              <a:off x="5556005" y="2375328"/>
              <a:ext cx="3210703" cy="3776906"/>
            </a:xfrm>
            <a:prstGeom prst="rect">
              <a:avLst/>
            </a:prstGeom>
            <a:ln>
              <a:solidFill>
                <a:srgbClr val="FF0000"/>
              </a:solidFill>
            </a:ln>
          </p:spPr>
        </p:pic>
        <p:cxnSp>
          <p:nvCxnSpPr>
            <p:cNvPr id="20" name="직선 화살표 연결선 19"/>
            <p:cNvCxnSpPr>
              <a:stCxn id="14" idx="3"/>
              <a:endCxn id="19" idx="1"/>
            </p:cNvCxnSpPr>
            <p:nvPr/>
          </p:nvCxnSpPr>
          <p:spPr>
            <a:xfrm>
              <a:off x="5051437" y="4263781"/>
              <a:ext cx="50456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p:cNvSpPr/>
            <p:nvPr/>
          </p:nvSpPr>
          <p:spPr>
            <a:xfrm>
              <a:off x="3719145" y="5873262"/>
              <a:ext cx="413239" cy="1934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9660835"/>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86409" y="711235"/>
            <a:ext cx="7464285" cy="523220"/>
          </a:xfrm>
          <a:prstGeom prst="rect">
            <a:avLst/>
          </a:prstGeom>
          <a:noFill/>
        </p:spPr>
        <p:txBody>
          <a:bodyPr wrap="square" anchor="ctr">
            <a:spAutoFit/>
          </a:bodyPr>
          <a:lstStyle/>
          <a:p>
            <a:pPr algn="ctr">
              <a:defRPr/>
            </a:pPr>
            <a:r>
              <a:rPr lang="en-US" altLang="ko-KR" sz="2800" dirty="0">
                <a:solidFill>
                  <a:schemeClr val="bg1">
                    <a:lumMod val="65000"/>
                  </a:schemeClr>
                </a:solidFill>
              </a:rPr>
              <a:t>28.3 </a:t>
            </a:r>
            <a:r>
              <a:rPr lang="ko-KR" altLang="en-US" sz="2800" dirty="0">
                <a:solidFill>
                  <a:schemeClr val="bg1">
                    <a:lumMod val="65000"/>
                  </a:schemeClr>
                </a:solidFill>
              </a:rPr>
              <a:t>스프링 이메일 사용하기</a:t>
            </a:r>
            <a:endParaRPr lang="ko-KR" altLang="en-US" sz="2800" spc="-89" dirty="0">
              <a:solidFill>
                <a:srgbClr val="281F3D"/>
              </a:solidFill>
            </a:endParaRPr>
          </a:p>
        </p:txBody>
      </p:sp>
      <p:grpSp>
        <p:nvGrpSpPr>
          <p:cNvPr id="12" name="그룹 11"/>
          <p:cNvGrpSpPr/>
          <p:nvPr/>
        </p:nvGrpSpPr>
        <p:grpSpPr>
          <a:xfrm>
            <a:off x="727086" y="1784838"/>
            <a:ext cx="7642482" cy="3668590"/>
            <a:chOff x="727086" y="1784838"/>
            <a:chExt cx="7642482" cy="3668590"/>
          </a:xfrm>
        </p:grpSpPr>
        <p:grpSp>
          <p:nvGrpSpPr>
            <p:cNvPr id="4" name="그룹 3"/>
            <p:cNvGrpSpPr/>
            <p:nvPr/>
          </p:nvGrpSpPr>
          <p:grpSpPr>
            <a:xfrm>
              <a:off x="727086" y="1784838"/>
              <a:ext cx="3361337" cy="3668590"/>
              <a:chOff x="586409" y="1661746"/>
              <a:chExt cx="3037068" cy="3367087"/>
            </a:xfrm>
          </p:grpSpPr>
          <p:pic>
            <p:nvPicPr>
              <p:cNvPr id="2" name="그림 1"/>
              <p:cNvPicPr>
                <a:picLocks noChangeAspect="1"/>
              </p:cNvPicPr>
              <p:nvPr/>
            </p:nvPicPr>
            <p:blipFill>
              <a:blip r:embed="rId2"/>
              <a:stretch>
                <a:fillRect/>
              </a:stretch>
            </p:blipFill>
            <p:spPr>
              <a:xfrm>
                <a:off x="586409" y="1661746"/>
                <a:ext cx="3037068" cy="3367087"/>
              </a:xfrm>
              <a:prstGeom prst="rect">
                <a:avLst/>
              </a:prstGeom>
              <a:ln>
                <a:solidFill>
                  <a:srgbClr val="FF0000"/>
                </a:solidFill>
              </a:ln>
            </p:spPr>
          </p:pic>
          <p:sp>
            <p:nvSpPr>
              <p:cNvPr id="3" name="직사각형 2"/>
              <p:cNvSpPr/>
              <p:nvPr/>
            </p:nvSpPr>
            <p:spPr>
              <a:xfrm>
                <a:off x="3077307" y="4677507"/>
                <a:ext cx="404447" cy="184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 name="그림 5"/>
            <p:cNvPicPr>
              <a:picLocks noChangeAspect="1"/>
            </p:cNvPicPr>
            <p:nvPr/>
          </p:nvPicPr>
          <p:blipFill>
            <a:blip r:embed="rId3"/>
            <a:stretch>
              <a:fillRect/>
            </a:stretch>
          </p:blipFill>
          <p:spPr>
            <a:xfrm>
              <a:off x="4866594" y="1784838"/>
              <a:ext cx="3502974" cy="3668590"/>
            </a:xfrm>
            <a:prstGeom prst="rect">
              <a:avLst/>
            </a:prstGeom>
            <a:ln>
              <a:solidFill>
                <a:srgbClr val="FF0000"/>
              </a:solidFill>
            </a:ln>
          </p:spPr>
        </p:pic>
        <p:cxnSp>
          <p:nvCxnSpPr>
            <p:cNvPr id="8" name="직선 화살표 연결선 7"/>
            <p:cNvCxnSpPr>
              <a:stCxn id="2" idx="3"/>
              <a:endCxn id="6" idx="1"/>
            </p:cNvCxnSpPr>
            <p:nvPr/>
          </p:nvCxnSpPr>
          <p:spPr>
            <a:xfrm>
              <a:off x="4088423" y="3619133"/>
              <a:ext cx="77817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263293"/>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86409" y="711235"/>
            <a:ext cx="7464285" cy="523220"/>
          </a:xfrm>
          <a:prstGeom prst="rect">
            <a:avLst/>
          </a:prstGeom>
          <a:noFill/>
        </p:spPr>
        <p:txBody>
          <a:bodyPr wrap="square" anchor="ctr">
            <a:spAutoFit/>
          </a:bodyPr>
          <a:lstStyle/>
          <a:p>
            <a:pPr algn="ctr">
              <a:defRPr/>
            </a:pPr>
            <a:r>
              <a:rPr lang="en-US" altLang="ko-KR" sz="2800" dirty="0">
                <a:solidFill>
                  <a:schemeClr val="bg1">
                    <a:lumMod val="65000"/>
                  </a:schemeClr>
                </a:solidFill>
              </a:rPr>
              <a:t>28.3 </a:t>
            </a:r>
            <a:r>
              <a:rPr lang="ko-KR" altLang="en-US" sz="2800" dirty="0">
                <a:solidFill>
                  <a:schemeClr val="bg1">
                    <a:lumMod val="65000"/>
                  </a:schemeClr>
                </a:solidFill>
              </a:rPr>
              <a:t>스프링 이메일 사용하기</a:t>
            </a:r>
            <a:endParaRPr lang="ko-KR" altLang="en-US" sz="2800" spc="-89" dirty="0">
              <a:solidFill>
                <a:srgbClr val="281F3D"/>
              </a:solidFill>
            </a:endParaRPr>
          </a:p>
        </p:txBody>
      </p:sp>
      <p:grpSp>
        <p:nvGrpSpPr>
          <p:cNvPr id="16" name="그룹 15"/>
          <p:cNvGrpSpPr/>
          <p:nvPr/>
        </p:nvGrpSpPr>
        <p:grpSpPr>
          <a:xfrm>
            <a:off x="338870" y="2050440"/>
            <a:ext cx="8307350" cy="3418376"/>
            <a:chOff x="338870" y="2050440"/>
            <a:chExt cx="8307350" cy="3418376"/>
          </a:xfrm>
        </p:grpSpPr>
        <p:pic>
          <p:nvPicPr>
            <p:cNvPr id="5" name="그림 4"/>
            <p:cNvPicPr>
              <a:picLocks noChangeAspect="1"/>
            </p:cNvPicPr>
            <p:nvPr/>
          </p:nvPicPr>
          <p:blipFill>
            <a:blip r:embed="rId2"/>
            <a:stretch>
              <a:fillRect/>
            </a:stretch>
          </p:blipFill>
          <p:spPr>
            <a:xfrm>
              <a:off x="4457333" y="2050440"/>
              <a:ext cx="4188887" cy="3418376"/>
            </a:xfrm>
            <a:prstGeom prst="rect">
              <a:avLst/>
            </a:prstGeom>
            <a:ln>
              <a:solidFill>
                <a:srgbClr val="FF0000"/>
              </a:solidFill>
            </a:ln>
          </p:spPr>
        </p:pic>
        <p:pic>
          <p:nvPicPr>
            <p:cNvPr id="9" name="그림 8"/>
            <p:cNvPicPr>
              <a:picLocks noChangeAspect="1"/>
            </p:cNvPicPr>
            <p:nvPr/>
          </p:nvPicPr>
          <p:blipFill>
            <a:blip r:embed="rId3"/>
            <a:stretch>
              <a:fillRect/>
            </a:stretch>
          </p:blipFill>
          <p:spPr>
            <a:xfrm>
              <a:off x="338870" y="2050440"/>
              <a:ext cx="3793097" cy="2965205"/>
            </a:xfrm>
            <a:prstGeom prst="rect">
              <a:avLst/>
            </a:prstGeom>
          </p:spPr>
        </p:pic>
        <p:sp>
          <p:nvSpPr>
            <p:cNvPr id="10" name="직사각형 9"/>
            <p:cNvSpPr/>
            <p:nvPr/>
          </p:nvSpPr>
          <p:spPr>
            <a:xfrm>
              <a:off x="1178169" y="4712677"/>
              <a:ext cx="518746" cy="175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p:cNvCxnSpPr>
              <a:stCxn id="10" idx="3"/>
            </p:cNvCxnSpPr>
            <p:nvPr/>
          </p:nvCxnSpPr>
          <p:spPr>
            <a:xfrm flipV="1">
              <a:off x="1696915" y="4317023"/>
              <a:ext cx="2954216" cy="4835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4651131" y="4185139"/>
              <a:ext cx="1213339" cy="2198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55022740"/>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7" cy="523220"/>
          </a:xfrm>
          <a:prstGeom prst="rect">
            <a:avLst/>
          </a:prstGeom>
          <a:noFill/>
        </p:spPr>
        <p:txBody>
          <a:bodyPr wrap="square" anchor="ctr">
            <a:spAutoFit/>
          </a:bodyPr>
          <a:lstStyle/>
          <a:p>
            <a:pPr algn="ctr">
              <a:defRPr/>
            </a:pPr>
            <a:r>
              <a:rPr lang="en-US" altLang="ko-KR" sz="2800">
                <a:solidFill>
                  <a:schemeClr val="bg1">
                    <a:lumMod val="65000"/>
                  </a:schemeClr>
                </a:solidFill>
              </a:rPr>
              <a:t>28.1 </a:t>
            </a:r>
            <a:r>
              <a:rPr lang="ko-KR" altLang="en-US" sz="2800">
                <a:solidFill>
                  <a:schemeClr val="bg1">
                    <a:lumMod val="65000"/>
                  </a:schemeClr>
                </a:solidFill>
              </a:rPr>
              <a:t>다중 파일 업로드하기</a:t>
            </a:r>
            <a:endParaRPr lang="ko-KR" altLang="en-US" sz="2800" spc="-89">
              <a:solidFill>
                <a:srgbClr val="281F3D"/>
              </a:solidFill>
            </a:endParaRPr>
          </a:p>
        </p:txBody>
      </p:sp>
      <p:sp>
        <p:nvSpPr>
          <p:cNvPr id="3" name="TextBox 2"/>
          <p:cNvSpPr txBox="1"/>
          <p:nvPr/>
        </p:nvSpPr>
        <p:spPr>
          <a:xfrm>
            <a:off x="644800" y="1159979"/>
            <a:ext cx="7185991" cy="276999"/>
          </a:xfrm>
          <a:prstGeom prst="rect">
            <a:avLst/>
          </a:prstGeom>
          <a:noFill/>
        </p:spPr>
        <p:txBody>
          <a:bodyPr wrap="square">
            <a:spAutoFit/>
          </a:bodyPr>
          <a:lstStyle/>
          <a:p>
            <a:pPr lvl="0">
              <a:defRPr/>
            </a:pPr>
            <a:r>
              <a:rPr lang="en-US" altLang="ko-KR" sz="1200">
                <a:latin typeface="+mj-ea"/>
                <a:ea typeface="+mj-ea"/>
              </a:rPr>
              <a:t>servlet-context.xml</a:t>
            </a:r>
            <a:r>
              <a:rPr lang="ko-KR" altLang="en-US" sz="1200">
                <a:latin typeface="+mj-ea"/>
                <a:ea typeface="+mj-ea"/>
              </a:rPr>
              <a:t>을 작성합니다</a:t>
            </a:r>
            <a:r>
              <a:rPr lang="en-US" altLang="ko-KR" sz="1200">
                <a:latin typeface="+mj-ea"/>
                <a:ea typeface="+mj-ea"/>
              </a:rPr>
              <a:t> (tiles</a:t>
            </a:r>
            <a:r>
              <a:rPr lang="ko-KR" altLang="en-US" sz="1200">
                <a:latin typeface="+mj-ea"/>
                <a:ea typeface="+mj-ea"/>
              </a:rPr>
              <a:t> 없이 사용</a:t>
            </a:r>
            <a:r>
              <a:rPr lang="en-US" altLang="ko-KR" sz="1200">
                <a:latin typeface="+mj-ea"/>
                <a:ea typeface="+mj-ea"/>
              </a:rPr>
              <a:t>)</a:t>
            </a:r>
          </a:p>
        </p:txBody>
      </p:sp>
      <p:sp>
        <p:nvSpPr>
          <p:cNvPr id="2058" name="TextBox 2057"/>
          <p:cNvSpPr txBox="1"/>
          <p:nvPr/>
        </p:nvSpPr>
        <p:spPr>
          <a:xfrm>
            <a:off x="0" y="1498117"/>
            <a:ext cx="9144000" cy="4662653"/>
          </a:xfrm>
          <a:prstGeom prst="rect">
            <a:avLst/>
          </a:prstGeom>
          <a:solidFill>
            <a:schemeClr val="lt1"/>
          </a:solidFill>
          <a:ln>
            <a:solidFill>
              <a:schemeClr val="accent2"/>
            </a:solidFill>
          </a:ln>
        </p:spPr>
        <p:txBody>
          <a:bodyPr wrap="square">
            <a:spAutoFit/>
          </a:bodyPr>
          <a:lstStyle/>
          <a:p>
            <a:pPr>
              <a:defRPr/>
            </a:pPr>
            <a:r>
              <a:rPr lang="en-US" altLang="ko-KR" sz="1200" b="1">
                <a:latin typeface="한컴산뜻돋움"/>
                <a:ea typeface="한컴산뜻돋움"/>
              </a:rPr>
              <a:t>                 :</a:t>
            </a:r>
          </a:p>
          <a:p>
            <a:pPr>
              <a:defRPr/>
            </a:pPr>
            <a:r>
              <a:rPr lang="en-US" altLang="ko-KR" sz="1200" b="1">
                <a:latin typeface="한컴산뜻돋움"/>
                <a:ea typeface="한컴산뜻돋움"/>
              </a:rPr>
              <a:t>	&lt;!-- DispatcherServlet Context: defines this servlet's request-processing infrastructure --&gt;</a:t>
            </a:r>
          </a:p>
          <a:p>
            <a:pPr>
              <a:defRPr/>
            </a:pPr>
            <a:r>
              <a:rPr lang="en-US" altLang="ko-KR" sz="1200" b="1">
                <a:latin typeface="한컴산뜻돋움"/>
                <a:ea typeface="한컴산뜻돋움"/>
              </a:rPr>
              <a:t>	</a:t>
            </a:r>
          </a:p>
          <a:p>
            <a:pPr>
              <a:defRPr/>
            </a:pPr>
            <a:r>
              <a:rPr lang="en-US" altLang="ko-KR" sz="1200" b="1">
                <a:latin typeface="한컴산뜻돋움"/>
                <a:ea typeface="한컴산뜻돋움"/>
              </a:rPr>
              <a:t>	&lt;!-- Enables the Spring MVC @Controller programming model --&gt;</a:t>
            </a:r>
          </a:p>
          <a:p>
            <a:pPr>
              <a:defRPr/>
            </a:pPr>
            <a:r>
              <a:rPr lang="en-US" altLang="ko-KR" sz="1200" b="1">
                <a:latin typeface="한컴산뜻돋움"/>
                <a:ea typeface="한컴산뜻돋움"/>
              </a:rPr>
              <a:t>	&lt;annotation-driven /&gt;</a:t>
            </a:r>
          </a:p>
          <a:p>
            <a:pPr>
              <a:defRPr/>
            </a:pPr>
            <a:endParaRPr lang="en-US" altLang="ko-KR" sz="1200" b="1">
              <a:latin typeface="한컴산뜻돋움"/>
              <a:ea typeface="한컴산뜻돋움"/>
            </a:endParaRPr>
          </a:p>
          <a:p>
            <a:pPr>
              <a:defRPr/>
            </a:pPr>
            <a:r>
              <a:rPr lang="en-US" altLang="ko-KR" sz="1200" b="1">
                <a:latin typeface="한컴산뜻돋움"/>
                <a:ea typeface="한컴산뜻돋움"/>
              </a:rPr>
              <a:t>	&lt;!-- Handles HTTP GET requests for /resources/** by efficiently serving up static resources in the ${webappRoot}/resources directory --&gt;</a:t>
            </a:r>
          </a:p>
          <a:p>
            <a:pPr>
              <a:defRPr/>
            </a:pPr>
            <a:r>
              <a:rPr lang="en-US" altLang="ko-KR" sz="1200" b="1">
                <a:latin typeface="한컴산뜻돋움"/>
                <a:ea typeface="한컴산뜻돋움"/>
              </a:rPr>
              <a:t>	&lt;resources mapping="/resources/**" location="/resources/" /&gt;</a:t>
            </a:r>
          </a:p>
          <a:p>
            <a:pPr>
              <a:defRPr/>
            </a:pPr>
            <a:endParaRPr lang="en-US" altLang="ko-KR" sz="1200" b="1">
              <a:latin typeface="한컴산뜻돋움"/>
              <a:ea typeface="한컴산뜻돋움"/>
            </a:endParaRPr>
          </a:p>
          <a:p>
            <a:pPr>
              <a:defRPr/>
            </a:pPr>
            <a:r>
              <a:rPr lang="en-US" altLang="ko-KR" sz="1200" b="1">
                <a:latin typeface="한컴산뜻돋움"/>
                <a:ea typeface="한컴산뜻돋움"/>
              </a:rPr>
              <a:t>	&lt;!-- Resolves views selected for rendering by @Controllers to .jsp resources in the /WEB-INF/views directory --&gt;</a:t>
            </a:r>
          </a:p>
          <a:p>
            <a:pPr>
              <a:defRPr/>
            </a:pPr>
            <a:r>
              <a:rPr lang="en-US" altLang="ko-KR" sz="1200" b="1">
                <a:solidFill>
                  <a:srgbClr val="800080"/>
                </a:solidFill>
                <a:latin typeface="한컴산뜻돋움"/>
                <a:ea typeface="한컴산뜻돋움"/>
              </a:rPr>
              <a:t>	&lt;beans:bean class="org.springframework.web.servlet.view.InternalResourceViewResolver"&gt;</a:t>
            </a:r>
          </a:p>
          <a:p>
            <a:pPr>
              <a:defRPr/>
            </a:pPr>
            <a:r>
              <a:rPr lang="en-US" altLang="ko-KR" sz="1200" b="1">
                <a:solidFill>
                  <a:srgbClr val="800080"/>
                </a:solidFill>
                <a:latin typeface="한컴산뜻돋움"/>
                <a:ea typeface="한컴산뜻돋움"/>
              </a:rPr>
              <a:t>		&lt;beans:property name="prefix" value="/WEB-INF/views/" /&gt;</a:t>
            </a:r>
          </a:p>
          <a:p>
            <a:pPr>
              <a:defRPr/>
            </a:pPr>
            <a:r>
              <a:rPr lang="en-US" altLang="ko-KR" sz="1200" b="1">
                <a:solidFill>
                  <a:srgbClr val="800080"/>
                </a:solidFill>
                <a:latin typeface="한컴산뜻돋움"/>
                <a:ea typeface="한컴산뜻돋움"/>
              </a:rPr>
              <a:t>		&lt;beans:property name="suffix" value=".jsp" /&gt;</a:t>
            </a:r>
          </a:p>
          <a:p>
            <a:pPr>
              <a:defRPr/>
            </a:pPr>
            <a:r>
              <a:rPr lang="en-US" altLang="ko-KR" sz="1200" b="1">
                <a:solidFill>
                  <a:srgbClr val="800080"/>
                </a:solidFill>
                <a:latin typeface="한컴산뜻돋움"/>
                <a:ea typeface="한컴산뜻돋움"/>
              </a:rPr>
              <a:t>	&lt;/beans:bean&gt;</a:t>
            </a:r>
          </a:p>
          <a:p>
            <a:pPr>
              <a:defRPr/>
            </a:pPr>
            <a:r>
              <a:rPr lang="en-US" altLang="ko-KR" sz="1200" b="1">
                <a:latin typeface="한컴산뜻돋움"/>
                <a:ea typeface="한컴산뜻돋움"/>
              </a:rPr>
              <a:t>	</a:t>
            </a:r>
          </a:p>
          <a:p>
            <a:pPr>
              <a:defRPr/>
            </a:pPr>
            <a:r>
              <a:rPr lang="en-US" altLang="ko-KR" sz="1200" b="1">
                <a:latin typeface="한컴산뜻돋움"/>
                <a:ea typeface="한컴산뜻돋움"/>
              </a:rPr>
              <a:t>	&lt;context:component-scan base-package="com.myspring.pro28" /&gt;	</a:t>
            </a:r>
          </a:p>
          <a:p>
            <a:pPr>
              <a:defRPr/>
            </a:pPr>
            <a:r>
              <a:rPr lang="en-US" altLang="ko-KR" sz="1200" b="1">
                <a:latin typeface="한컴산뜻돋움"/>
                <a:ea typeface="한컴산뜻돋움"/>
              </a:rPr>
              <a:t>	</a:t>
            </a:r>
          </a:p>
          <a:p>
            <a:pPr>
              <a:defRPr/>
            </a:pPr>
            <a:r>
              <a:rPr lang="en-US" altLang="ko-KR" sz="1200" b="1">
                <a:latin typeface="한컴산뜻돋움"/>
                <a:ea typeface="한컴산뜻돋움"/>
              </a:rPr>
              <a:t>&lt;!-- 멀티파트 리졸버 --&gt;</a:t>
            </a:r>
          </a:p>
          <a:p>
            <a:pPr>
              <a:defRPr/>
            </a:pPr>
            <a:r>
              <a:rPr lang="en-US" altLang="ko-KR" sz="1200" b="1">
                <a:solidFill>
                  <a:srgbClr val="FF0000"/>
                </a:solidFill>
                <a:latin typeface="한컴산뜻돋움"/>
                <a:ea typeface="한컴산뜻돋움"/>
              </a:rPr>
              <a:t>    &lt;beans:bean id="multipartResolver"  </a:t>
            </a:r>
            <a:r>
              <a:rPr lang="ko-KR" altLang="en-US" sz="1200" b="1">
                <a:solidFill>
                  <a:srgbClr val="FF0000"/>
                </a:solidFill>
                <a:latin typeface="한컴산뜻돋움"/>
                <a:ea typeface="한컴산뜻돋움"/>
              </a:rPr>
              <a:t> </a:t>
            </a:r>
            <a:r>
              <a:rPr lang="en-US" altLang="ko-KR" sz="1200" b="1">
                <a:solidFill>
                  <a:srgbClr val="FF0000"/>
                </a:solidFill>
                <a:latin typeface="한컴산뜻돋움"/>
                <a:ea typeface="한컴산뜻돋움"/>
              </a:rPr>
              <a:t>class="org.springframework.web.multipart.commons.CommonsMultipartResolver"&gt;</a:t>
            </a:r>
          </a:p>
          <a:p>
            <a:pPr>
              <a:defRPr/>
            </a:pPr>
            <a:r>
              <a:rPr lang="en-US" altLang="ko-KR" sz="1200" b="1">
                <a:solidFill>
                  <a:srgbClr val="FF0000"/>
                </a:solidFill>
                <a:latin typeface="한컴산뜻돋움"/>
                <a:ea typeface="한컴산뜻돋움"/>
              </a:rPr>
              <a:t>       &lt;beans:property name="maxUploadSize" value="52428800" /&gt;</a:t>
            </a:r>
          </a:p>
          <a:p>
            <a:pPr>
              <a:defRPr/>
            </a:pPr>
            <a:r>
              <a:rPr lang="en-US" altLang="ko-KR" sz="1200" b="1">
                <a:solidFill>
                  <a:srgbClr val="FF0000"/>
                </a:solidFill>
                <a:latin typeface="한컴산뜻돋움"/>
                <a:ea typeface="한컴산뜻돋움"/>
              </a:rPr>
              <a:t>       &lt;beans:property name="maxInMemorySize" value="1000000" /&gt;</a:t>
            </a:r>
          </a:p>
          <a:p>
            <a:pPr>
              <a:defRPr/>
            </a:pPr>
            <a:r>
              <a:rPr lang="en-US" altLang="ko-KR" sz="1200" b="1">
                <a:solidFill>
                  <a:srgbClr val="FF0000"/>
                </a:solidFill>
                <a:latin typeface="한컴산뜻돋움"/>
                <a:ea typeface="한컴산뜻돋움"/>
              </a:rPr>
              <a:t>       &lt;beans:property name="defaultEncoding" value="utf-8" /&gt;</a:t>
            </a:r>
          </a:p>
          <a:p>
            <a:pPr>
              <a:defRPr/>
            </a:pPr>
            <a:r>
              <a:rPr lang="en-US" altLang="ko-KR" sz="1200" b="1">
                <a:solidFill>
                  <a:srgbClr val="FF0000"/>
                </a:solidFill>
                <a:latin typeface="한컴산뜻돋움"/>
                <a:ea typeface="한컴산뜻돋움"/>
              </a:rPr>
              <a:t>    &lt;/beans:bean</a:t>
            </a:r>
            <a:r>
              <a:rPr lang="en-US" altLang="ko-KR" sz="1200" b="1">
                <a:latin typeface="한컴산뜻돋움"/>
                <a:ea typeface="한컴산뜻돋움"/>
              </a:rPr>
              <a:t>&gt;</a:t>
            </a:r>
          </a:p>
          <a:p>
            <a:pPr>
              <a:defRPr/>
            </a:pPr>
            <a:r>
              <a:rPr lang="en-US" altLang="ko-KR" sz="1200" b="1">
                <a:latin typeface="한컴산뜻돋움"/>
                <a:ea typeface="한컴산뜻돋움"/>
              </a:rPr>
              <a:t>&lt;/beans:beans&gt;</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86409" y="711235"/>
            <a:ext cx="7464285" cy="523220"/>
          </a:xfrm>
          <a:prstGeom prst="rect">
            <a:avLst/>
          </a:prstGeom>
          <a:noFill/>
        </p:spPr>
        <p:txBody>
          <a:bodyPr wrap="square" anchor="ctr">
            <a:spAutoFit/>
          </a:bodyPr>
          <a:lstStyle/>
          <a:p>
            <a:pPr algn="ctr">
              <a:defRPr/>
            </a:pPr>
            <a:r>
              <a:rPr lang="en-US" altLang="ko-KR" sz="2800" dirty="0">
                <a:solidFill>
                  <a:schemeClr val="bg1">
                    <a:lumMod val="65000"/>
                  </a:schemeClr>
                </a:solidFill>
              </a:rPr>
              <a:t>28.3 </a:t>
            </a:r>
            <a:r>
              <a:rPr lang="ko-KR" altLang="en-US" sz="2800" dirty="0">
                <a:solidFill>
                  <a:schemeClr val="bg1">
                    <a:lumMod val="65000"/>
                  </a:schemeClr>
                </a:solidFill>
              </a:rPr>
              <a:t>스프링 이메일 사용하기</a:t>
            </a:r>
            <a:endParaRPr lang="ko-KR" altLang="en-US" sz="2800" spc="-89" dirty="0">
              <a:solidFill>
                <a:srgbClr val="281F3D"/>
              </a:solidFill>
            </a:endParaRPr>
          </a:p>
        </p:txBody>
      </p:sp>
      <p:sp>
        <p:nvSpPr>
          <p:cNvPr id="4" name="직사각형 3"/>
          <p:cNvSpPr/>
          <p:nvPr/>
        </p:nvSpPr>
        <p:spPr>
          <a:xfrm>
            <a:off x="3957379" y="5143501"/>
            <a:ext cx="501988"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p:cNvGrpSpPr/>
          <p:nvPr/>
        </p:nvGrpSpPr>
        <p:grpSpPr>
          <a:xfrm>
            <a:off x="676641" y="2021227"/>
            <a:ext cx="8123850" cy="3558787"/>
            <a:chOff x="676641" y="2021227"/>
            <a:chExt cx="8123850" cy="3558787"/>
          </a:xfrm>
        </p:grpSpPr>
        <p:grpSp>
          <p:nvGrpSpPr>
            <p:cNvPr id="12" name="그룹 11"/>
            <p:cNvGrpSpPr/>
            <p:nvPr/>
          </p:nvGrpSpPr>
          <p:grpSpPr>
            <a:xfrm>
              <a:off x="676641" y="2021227"/>
              <a:ext cx="8123850" cy="3558787"/>
              <a:chOff x="676641" y="2021227"/>
              <a:chExt cx="8123850" cy="3558787"/>
            </a:xfrm>
          </p:grpSpPr>
          <p:pic>
            <p:nvPicPr>
              <p:cNvPr id="2" name="그림 1"/>
              <p:cNvPicPr>
                <a:picLocks noChangeAspect="1"/>
              </p:cNvPicPr>
              <p:nvPr/>
            </p:nvPicPr>
            <p:blipFill>
              <a:blip r:embed="rId2"/>
              <a:stretch>
                <a:fillRect/>
              </a:stretch>
            </p:blipFill>
            <p:spPr>
              <a:xfrm>
                <a:off x="676641" y="2021227"/>
                <a:ext cx="3983283" cy="3558787"/>
              </a:xfrm>
              <a:prstGeom prst="rect">
                <a:avLst/>
              </a:prstGeom>
              <a:ln>
                <a:solidFill>
                  <a:srgbClr val="FF0000"/>
                </a:solidFill>
              </a:ln>
            </p:spPr>
          </p:pic>
          <p:pic>
            <p:nvPicPr>
              <p:cNvPr id="3" name="그림 2"/>
              <p:cNvPicPr>
                <a:picLocks noChangeAspect="1"/>
              </p:cNvPicPr>
              <p:nvPr/>
            </p:nvPicPr>
            <p:blipFill>
              <a:blip r:embed="rId3"/>
              <a:stretch>
                <a:fillRect/>
              </a:stretch>
            </p:blipFill>
            <p:spPr>
              <a:xfrm>
                <a:off x="3971925" y="2344982"/>
                <a:ext cx="4828566" cy="1286242"/>
              </a:xfrm>
              <a:prstGeom prst="rect">
                <a:avLst/>
              </a:prstGeom>
              <a:ln>
                <a:solidFill>
                  <a:srgbClr val="FF0000"/>
                </a:solidFill>
              </a:ln>
            </p:spPr>
          </p:pic>
          <p:cxnSp>
            <p:nvCxnSpPr>
              <p:cNvPr id="7" name="직선 화살표 연결선 6"/>
              <p:cNvCxnSpPr>
                <a:stCxn id="4" idx="0"/>
                <a:endCxn id="3" idx="2"/>
              </p:cNvCxnSpPr>
              <p:nvPr/>
            </p:nvCxnSpPr>
            <p:spPr>
              <a:xfrm flipV="1">
                <a:off x="4208373" y="3631224"/>
                <a:ext cx="2177835" cy="15122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직사각형 12"/>
            <p:cNvSpPr/>
            <p:nvPr/>
          </p:nvSpPr>
          <p:spPr>
            <a:xfrm>
              <a:off x="3957379" y="5143501"/>
              <a:ext cx="501988"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44903087"/>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86409" y="711235"/>
            <a:ext cx="7464285" cy="523220"/>
          </a:xfrm>
          <a:prstGeom prst="rect">
            <a:avLst/>
          </a:prstGeom>
          <a:noFill/>
        </p:spPr>
        <p:txBody>
          <a:bodyPr wrap="square" anchor="ctr">
            <a:spAutoFit/>
          </a:bodyPr>
          <a:lstStyle/>
          <a:p>
            <a:pPr algn="ctr">
              <a:defRPr/>
            </a:pPr>
            <a:r>
              <a:rPr lang="en-US" altLang="ko-KR" sz="2800" dirty="0">
                <a:solidFill>
                  <a:schemeClr val="bg1">
                    <a:lumMod val="65000"/>
                  </a:schemeClr>
                </a:solidFill>
              </a:rPr>
              <a:t>28.3 </a:t>
            </a:r>
            <a:r>
              <a:rPr lang="ko-KR" altLang="en-US" sz="2800" dirty="0">
                <a:solidFill>
                  <a:schemeClr val="bg1">
                    <a:lumMod val="65000"/>
                  </a:schemeClr>
                </a:solidFill>
              </a:rPr>
              <a:t>스프링 이메일 사용하기</a:t>
            </a:r>
            <a:endParaRPr lang="ko-KR" altLang="en-US" sz="2800" spc="-89" dirty="0">
              <a:solidFill>
                <a:srgbClr val="281F3D"/>
              </a:solidFill>
            </a:endParaRPr>
          </a:p>
        </p:txBody>
      </p:sp>
      <p:sp>
        <p:nvSpPr>
          <p:cNvPr id="8" name="TextBox 7"/>
          <p:cNvSpPr txBox="1"/>
          <p:nvPr/>
        </p:nvSpPr>
        <p:spPr>
          <a:xfrm>
            <a:off x="586409" y="1560443"/>
            <a:ext cx="7464285" cy="923330"/>
          </a:xfrm>
          <a:prstGeom prst="rect">
            <a:avLst/>
          </a:prstGeom>
          <a:noFill/>
          <a:ln w="19050">
            <a:solidFill>
              <a:srgbClr val="00B0F0"/>
            </a:solidFill>
          </a:ln>
        </p:spPr>
        <p:txBody>
          <a:bodyPr wrap="square">
            <a:spAutoFit/>
          </a:bodyPr>
          <a:lstStyle/>
          <a:p>
            <a:pPr marL="171450" indent="-171450">
              <a:lnSpc>
                <a:spcPct val="150000"/>
              </a:lnSpc>
              <a:buFont typeface="Arial"/>
              <a:buChar char="•"/>
              <a:defRPr/>
            </a:pPr>
            <a:r>
              <a:rPr lang="ko-KR" altLang="en-US" sz="1200" dirty="0">
                <a:latin typeface="+mj-ea"/>
                <a:ea typeface="+mj-ea"/>
              </a:rPr>
              <a:t>설정 완료 후 </a:t>
            </a:r>
            <a:r>
              <a:rPr lang="en-US" altLang="ko-KR" sz="1200" dirty="0">
                <a:latin typeface="+mj-ea"/>
                <a:ea typeface="+mj-ea"/>
              </a:rPr>
              <a:t>[</a:t>
            </a:r>
            <a:r>
              <a:rPr lang="ko-KR" altLang="en-US" sz="1200" dirty="0">
                <a:latin typeface="+mj-ea"/>
                <a:ea typeface="+mj-ea"/>
              </a:rPr>
              <a:t>계정 </a:t>
            </a:r>
            <a:r>
              <a:rPr lang="en-US" altLang="ko-KR" sz="1200" dirty="0">
                <a:latin typeface="+mj-ea"/>
                <a:ea typeface="+mj-ea"/>
              </a:rPr>
              <a:t>-&gt; </a:t>
            </a:r>
            <a:r>
              <a:rPr lang="ko-KR" altLang="en-US" sz="1200" dirty="0">
                <a:latin typeface="+mj-ea"/>
                <a:ea typeface="+mj-ea"/>
              </a:rPr>
              <a:t>보안</a:t>
            </a:r>
            <a:r>
              <a:rPr lang="en-US" altLang="ko-KR" sz="1200" dirty="0">
                <a:latin typeface="+mj-ea"/>
                <a:ea typeface="+mj-ea"/>
              </a:rPr>
              <a:t>]</a:t>
            </a:r>
            <a:r>
              <a:rPr lang="ko-KR" altLang="en-US" sz="1200" dirty="0">
                <a:latin typeface="+mj-ea"/>
                <a:ea typeface="+mj-ea"/>
              </a:rPr>
              <a:t>으로 다시 돌아갔을 경우 아래의 이미지와 같이 </a:t>
            </a:r>
            <a:r>
              <a:rPr lang="en-US" altLang="ko-KR" sz="1200" dirty="0">
                <a:latin typeface="+mj-ea"/>
                <a:ea typeface="+mj-ea"/>
              </a:rPr>
              <a:t>2</a:t>
            </a:r>
            <a:r>
              <a:rPr lang="ko-KR" altLang="en-US" sz="1200" dirty="0">
                <a:latin typeface="+mj-ea"/>
                <a:ea typeface="+mj-ea"/>
              </a:rPr>
              <a:t>단계 인증이 </a:t>
            </a:r>
            <a:r>
              <a:rPr lang="ko-KR" altLang="en-US" sz="1200" dirty="0">
                <a:solidFill>
                  <a:srgbClr val="FF0000"/>
                </a:solidFill>
                <a:latin typeface="+mj-ea"/>
                <a:ea typeface="+mj-ea"/>
              </a:rPr>
              <a:t>사용</a:t>
            </a:r>
            <a:r>
              <a:rPr lang="ko-KR" altLang="en-US" sz="1200" dirty="0">
                <a:latin typeface="+mj-ea"/>
                <a:ea typeface="+mj-ea"/>
              </a:rPr>
              <a:t>으로  변경되어 있다</a:t>
            </a:r>
            <a:r>
              <a:rPr lang="en-US" altLang="ko-KR" sz="1200" dirty="0">
                <a:latin typeface="+mj-ea"/>
                <a:ea typeface="+mj-ea"/>
              </a:rPr>
              <a:t>.</a:t>
            </a:r>
          </a:p>
          <a:p>
            <a:pPr marL="171450" indent="-171450">
              <a:lnSpc>
                <a:spcPct val="150000"/>
              </a:lnSpc>
              <a:buFont typeface="Arial"/>
              <a:buChar char="•"/>
              <a:defRPr/>
            </a:pPr>
            <a:r>
              <a:rPr lang="ko-KR" altLang="en-US" sz="1200" dirty="0">
                <a:latin typeface="+mj-ea"/>
                <a:ea typeface="+mj-ea"/>
              </a:rPr>
              <a:t>이후 앱 비밀번호를 설정해야한다</a:t>
            </a:r>
            <a:r>
              <a:rPr lang="en-US" altLang="ko-KR" sz="1200" dirty="0">
                <a:latin typeface="+mj-ea"/>
                <a:ea typeface="+mj-ea"/>
              </a:rPr>
              <a:t>.</a:t>
            </a:r>
            <a:endParaRPr lang="ko-KR" altLang="en-US" sz="1200" dirty="0">
              <a:latin typeface="+mj-ea"/>
              <a:ea typeface="+mj-ea"/>
            </a:endParaRPr>
          </a:p>
        </p:txBody>
      </p:sp>
      <p:grpSp>
        <p:nvGrpSpPr>
          <p:cNvPr id="6" name="그룹 5"/>
          <p:cNvGrpSpPr/>
          <p:nvPr/>
        </p:nvGrpSpPr>
        <p:grpSpPr>
          <a:xfrm>
            <a:off x="711323" y="2708397"/>
            <a:ext cx="7214455" cy="2824291"/>
            <a:chOff x="711323" y="2708397"/>
            <a:chExt cx="7214455" cy="2824291"/>
          </a:xfrm>
        </p:grpSpPr>
        <p:pic>
          <p:nvPicPr>
            <p:cNvPr id="4" name="그림 3"/>
            <p:cNvPicPr>
              <a:picLocks noChangeAspect="1"/>
            </p:cNvPicPr>
            <p:nvPr/>
          </p:nvPicPr>
          <p:blipFill>
            <a:blip r:embed="rId2"/>
            <a:stretch>
              <a:fillRect/>
            </a:stretch>
          </p:blipFill>
          <p:spPr>
            <a:xfrm>
              <a:off x="711323" y="2708397"/>
              <a:ext cx="7214455" cy="2824291"/>
            </a:xfrm>
            <a:prstGeom prst="rect">
              <a:avLst/>
            </a:prstGeom>
          </p:spPr>
        </p:pic>
        <p:sp>
          <p:nvSpPr>
            <p:cNvPr id="5" name="직사각형 4"/>
            <p:cNvSpPr/>
            <p:nvPr/>
          </p:nvSpPr>
          <p:spPr>
            <a:xfrm>
              <a:off x="2936631" y="4615963"/>
              <a:ext cx="4686300" cy="413238"/>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936631" y="5064369"/>
              <a:ext cx="4686300" cy="3868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6500914"/>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86409" y="711235"/>
            <a:ext cx="7464285" cy="523220"/>
          </a:xfrm>
          <a:prstGeom prst="rect">
            <a:avLst/>
          </a:prstGeom>
          <a:noFill/>
        </p:spPr>
        <p:txBody>
          <a:bodyPr wrap="square" anchor="ctr">
            <a:spAutoFit/>
          </a:bodyPr>
          <a:lstStyle/>
          <a:p>
            <a:pPr algn="ctr">
              <a:defRPr/>
            </a:pPr>
            <a:r>
              <a:rPr lang="en-US" altLang="ko-KR" sz="2800" dirty="0">
                <a:solidFill>
                  <a:schemeClr val="bg1">
                    <a:lumMod val="65000"/>
                  </a:schemeClr>
                </a:solidFill>
              </a:rPr>
              <a:t>28.3 </a:t>
            </a:r>
            <a:r>
              <a:rPr lang="ko-KR" altLang="en-US" sz="2800" dirty="0">
                <a:solidFill>
                  <a:schemeClr val="bg1">
                    <a:lumMod val="65000"/>
                  </a:schemeClr>
                </a:solidFill>
              </a:rPr>
              <a:t>스프링 이메일 사용하기</a:t>
            </a:r>
            <a:endParaRPr lang="ko-KR" altLang="en-US" sz="2800" spc="-89" dirty="0">
              <a:solidFill>
                <a:srgbClr val="281F3D"/>
              </a:solidFill>
            </a:endParaRPr>
          </a:p>
        </p:txBody>
      </p:sp>
      <p:grpSp>
        <p:nvGrpSpPr>
          <p:cNvPr id="9" name="그룹 8"/>
          <p:cNvGrpSpPr/>
          <p:nvPr/>
        </p:nvGrpSpPr>
        <p:grpSpPr>
          <a:xfrm>
            <a:off x="586409" y="2162907"/>
            <a:ext cx="8319791" cy="3261580"/>
            <a:chOff x="586409" y="2162907"/>
            <a:chExt cx="8319791" cy="3261580"/>
          </a:xfrm>
        </p:grpSpPr>
        <p:pic>
          <p:nvPicPr>
            <p:cNvPr id="2" name="그림 1"/>
            <p:cNvPicPr>
              <a:picLocks noChangeAspect="1"/>
            </p:cNvPicPr>
            <p:nvPr/>
          </p:nvPicPr>
          <p:blipFill>
            <a:blip r:embed="rId2"/>
            <a:stretch>
              <a:fillRect/>
            </a:stretch>
          </p:blipFill>
          <p:spPr>
            <a:xfrm>
              <a:off x="586409" y="2162907"/>
              <a:ext cx="2957588" cy="3261580"/>
            </a:xfrm>
            <a:prstGeom prst="rect">
              <a:avLst/>
            </a:prstGeom>
            <a:ln>
              <a:solidFill>
                <a:srgbClr val="FF0000"/>
              </a:solidFill>
            </a:ln>
          </p:spPr>
        </p:pic>
        <p:pic>
          <p:nvPicPr>
            <p:cNvPr id="3" name="그림 2"/>
            <p:cNvPicPr>
              <a:picLocks noChangeAspect="1"/>
            </p:cNvPicPr>
            <p:nvPr/>
          </p:nvPicPr>
          <p:blipFill>
            <a:blip r:embed="rId3"/>
            <a:stretch>
              <a:fillRect/>
            </a:stretch>
          </p:blipFill>
          <p:spPr>
            <a:xfrm>
              <a:off x="3954707" y="2392331"/>
              <a:ext cx="4951493" cy="2802732"/>
            </a:xfrm>
            <a:prstGeom prst="rect">
              <a:avLst/>
            </a:prstGeom>
            <a:ln>
              <a:solidFill>
                <a:srgbClr val="FF0000"/>
              </a:solidFill>
            </a:ln>
          </p:spPr>
        </p:pic>
        <p:cxnSp>
          <p:nvCxnSpPr>
            <p:cNvPr id="7" name="직선 화살표 연결선 6"/>
            <p:cNvCxnSpPr>
              <a:stCxn id="2" idx="3"/>
              <a:endCxn id="3" idx="1"/>
            </p:cNvCxnSpPr>
            <p:nvPr/>
          </p:nvCxnSpPr>
          <p:spPr>
            <a:xfrm>
              <a:off x="3543997" y="3793697"/>
              <a:ext cx="41071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304595"/>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86409" y="711235"/>
            <a:ext cx="7464285" cy="523220"/>
          </a:xfrm>
          <a:prstGeom prst="rect">
            <a:avLst/>
          </a:prstGeom>
          <a:noFill/>
        </p:spPr>
        <p:txBody>
          <a:bodyPr wrap="square" anchor="ctr">
            <a:spAutoFit/>
          </a:bodyPr>
          <a:lstStyle/>
          <a:p>
            <a:pPr algn="ctr">
              <a:defRPr/>
            </a:pPr>
            <a:r>
              <a:rPr lang="en-US" altLang="ko-KR" sz="2800" dirty="0">
                <a:solidFill>
                  <a:schemeClr val="bg1">
                    <a:lumMod val="65000"/>
                  </a:schemeClr>
                </a:solidFill>
              </a:rPr>
              <a:t>28.3 </a:t>
            </a:r>
            <a:r>
              <a:rPr lang="ko-KR" altLang="en-US" sz="2800" dirty="0">
                <a:solidFill>
                  <a:schemeClr val="bg1">
                    <a:lumMod val="65000"/>
                  </a:schemeClr>
                </a:solidFill>
              </a:rPr>
              <a:t>스프링 이메일 사용하기</a:t>
            </a:r>
            <a:endParaRPr lang="ko-KR" altLang="en-US" sz="2800" spc="-89" dirty="0">
              <a:solidFill>
                <a:srgbClr val="281F3D"/>
              </a:solidFill>
            </a:endParaRPr>
          </a:p>
        </p:txBody>
      </p:sp>
      <p:grpSp>
        <p:nvGrpSpPr>
          <p:cNvPr id="10" name="그룹 9"/>
          <p:cNvGrpSpPr/>
          <p:nvPr/>
        </p:nvGrpSpPr>
        <p:grpSpPr>
          <a:xfrm>
            <a:off x="719504" y="1387719"/>
            <a:ext cx="6667500" cy="5087094"/>
            <a:chOff x="719504" y="1387719"/>
            <a:chExt cx="6667500" cy="5087094"/>
          </a:xfrm>
        </p:grpSpPr>
        <p:grpSp>
          <p:nvGrpSpPr>
            <p:cNvPr id="6" name="그룹 5"/>
            <p:cNvGrpSpPr/>
            <p:nvPr/>
          </p:nvGrpSpPr>
          <p:grpSpPr>
            <a:xfrm>
              <a:off x="719504" y="1387719"/>
              <a:ext cx="6667500" cy="5087094"/>
              <a:chOff x="719504" y="1387719"/>
              <a:chExt cx="6667500" cy="5087094"/>
            </a:xfrm>
          </p:grpSpPr>
          <p:pic>
            <p:nvPicPr>
              <p:cNvPr id="4" name="그림 3"/>
              <p:cNvPicPr>
                <a:picLocks noChangeAspect="1"/>
              </p:cNvPicPr>
              <p:nvPr/>
            </p:nvPicPr>
            <p:blipFill>
              <a:blip r:embed="rId2"/>
              <a:stretch>
                <a:fillRect/>
              </a:stretch>
            </p:blipFill>
            <p:spPr>
              <a:xfrm>
                <a:off x="719504" y="1387719"/>
                <a:ext cx="6667500" cy="4610100"/>
              </a:xfrm>
              <a:prstGeom prst="rect">
                <a:avLst/>
              </a:prstGeom>
            </p:spPr>
          </p:pic>
          <p:pic>
            <p:nvPicPr>
              <p:cNvPr id="5" name="그림 4"/>
              <p:cNvPicPr>
                <a:picLocks noChangeAspect="1"/>
              </p:cNvPicPr>
              <p:nvPr/>
            </p:nvPicPr>
            <p:blipFill>
              <a:blip r:embed="rId3"/>
              <a:stretch>
                <a:fillRect/>
              </a:stretch>
            </p:blipFill>
            <p:spPr>
              <a:xfrm>
                <a:off x="2565951" y="3724276"/>
                <a:ext cx="1698318" cy="2750537"/>
              </a:xfrm>
              <a:prstGeom prst="rect">
                <a:avLst/>
              </a:prstGeom>
            </p:spPr>
          </p:pic>
        </p:grpSp>
        <p:sp>
          <p:nvSpPr>
            <p:cNvPr id="8" name="직사각형 7"/>
            <p:cNvSpPr/>
            <p:nvPr/>
          </p:nvSpPr>
          <p:spPr>
            <a:xfrm>
              <a:off x="1151792" y="4106008"/>
              <a:ext cx="1414159" cy="342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2639095" y="5725761"/>
              <a:ext cx="1519667" cy="342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6110717" y="4295042"/>
              <a:ext cx="870376" cy="342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40485750"/>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86409" y="711235"/>
            <a:ext cx="7464285" cy="523220"/>
          </a:xfrm>
          <a:prstGeom prst="rect">
            <a:avLst/>
          </a:prstGeom>
          <a:noFill/>
        </p:spPr>
        <p:txBody>
          <a:bodyPr wrap="square" anchor="ctr">
            <a:spAutoFit/>
          </a:bodyPr>
          <a:lstStyle/>
          <a:p>
            <a:pPr algn="ctr">
              <a:defRPr/>
            </a:pPr>
            <a:r>
              <a:rPr lang="en-US" altLang="ko-KR" sz="2800" dirty="0">
                <a:solidFill>
                  <a:schemeClr val="bg1">
                    <a:lumMod val="65000"/>
                  </a:schemeClr>
                </a:solidFill>
              </a:rPr>
              <a:t>28.3 </a:t>
            </a:r>
            <a:r>
              <a:rPr lang="ko-KR" altLang="en-US" sz="2800" dirty="0">
                <a:solidFill>
                  <a:schemeClr val="bg1">
                    <a:lumMod val="65000"/>
                  </a:schemeClr>
                </a:solidFill>
              </a:rPr>
              <a:t>스프링 이메일 사용하기</a:t>
            </a:r>
            <a:endParaRPr lang="ko-KR" altLang="en-US" sz="2800" spc="-89" dirty="0">
              <a:solidFill>
                <a:srgbClr val="281F3D"/>
              </a:solidFill>
            </a:endParaRPr>
          </a:p>
        </p:txBody>
      </p:sp>
      <p:grpSp>
        <p:nvGrpSpPr>
          <p:cNvPr id="9" name="그룹 8"/>
          <p:cNvGrpSpPr/>
          <p:nvPr/>
        </p:nvGrpSpPr>
        <p:grpSpPr>
          <a:xfrm>
            <a:off x="1894932" y="2220048"/>
            <a:ext cx="4847237" cy="3966797"/>
            <a:chOff x="970212" y="1932842"/>
            <a:chExt cx="5357191" cy="4514008"/>
          </a:xfrm>
        </p:grpSpPr>
        <p:pic>
          <p:nvPicPr>
            <p:cNvPr id="7" name="그림 6"/>
            <p:cNvPicPr>
              <a:picLocks noChangeAspect="1"/>
            </p:cNvPicPr>
            <p:nvPr/>
          </p:nvPicPr>
          <p:blipFill>
            <a:blip r:embed="rId2"/>
            <a:stretch>
              <a:fillRect/>
            </a:stretch>
          </p:blipFill>
          <p:spPr>
            <a:xfrm>
              <a:off x="970212" y="1932842"/>
              <a:ext cx="5357191" cy="4514008"/>
            </a:xfrm>
            <a:prstGeom prst="rect">
              <a:avLst/>
            </a:prstGeom>
          </p:spPr>
        </p:pic>
        <p:sp>
          <p:nvSpPr>
            <p:cNvPr id="3" name="직사각형 2"/>
            <p:cNvSpPr/>
            <p:nvPr/>
          </p:nvSpPr>
          <p:spPr>
            <a:xfrm>
              <a:off x="3648807" y="2804746"/>
              <a:ext cx="2215661" cy="4044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TextBox 13"/>
          <p:cNvSpPr txBox="1"/>
          <p:nvPr/>
        </p:nvSpPr>
        <p:spPr>
          <a:xfrm>
            <a:off x="586409" y="1560443"/>
            <a:ext cx="7464285" cy="333617"/>
          </a:xfrm>
          <a:prstGeom prst="rect">
            <a:avLst/>
          </a:prstGeom>
          <a:noFill/>
          <a:ln w="19050">
            <a:solidFill>
              <a:srgbClr val="00B0F0"/>
            </a:solidFill>
          </a:ln>
        </p:spPr>
        <p:txBody>
          <a:bodyPr wrap="square">
            <a:spAutoFit/>
          </a:bodyPr>
          <a:lstStyle/>
          <a:p>
            <a:pPr marL="171450" indent="-171450">
              <a:lnSpc>
                <a:spcPct val="150000"/>
              </a:lnSpc>
              <a:buFont typeface="Arial"/>
              <a:buChar char="•"/>
              <a:defRPr/>
            </a:pPr>
            <a:r>
              <a:rPr lang="ko-KR" altLang="en-US" sz="1200" dirty="0">
                <a:latin typeface="+mj-ea"/>
                <a:ea typeface="+mj-ea"/>
              </a:rPr>
              <a:t>생성된 </a:t>
            </a:r>
            <a:r>
              <a:rPr lang="en-US" altLang="ko-KR" sz="1200" dirty="0">
                <a:latin typeface="+mj-ea"/>
                <a:ea typeface="+mj-ea"/>
              </a:rPr>
              <a:t>16</a:t>
            </a:r>
            <a:r>
              <a:rPr lang="ko-KR" altLang="en-US" sz="1200" dirty="0">
                <a:latin typeface="+mj-ea"/>
                <a:ea typeface="+mj-ea"/>
              </a:rPr>
              <a:t>자리의 앱 비밀번호를 복사한다</a:t>
            </a:r>
            <a:r>
              <a:rPr lang="en-US" altLang="ko-KR" sz="1200" dirty="0">
                <a:latin typeface="+mj-ea"/>
                <a:ea typeface="+mj-ea"/>
              </a:rPr>
              <a:t>.</a:t>
            </a:r>
            <a:endParaRPr lang="ko-KR" altLang="en-US" sz="1200" dirty="0">
              <a:latin typeface="+mj-ea"/>
              <a:ea typeface="+mj-ea"/>
            </a:endParaRPr>
          </a:p>
        </p:txBody>
      </p:sp>
    </p:spTree>
    <p:extLst>
      <p:ext uri="{BB962C8B-B14F-4D97-AF65-F5344CB8AC3E}">
        <p14:creationId xmlns:p14="http://schemas.microsoft.com/office/powerpoint/2010/main" val="1614826820"/>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86409" y="711235"/>
            <a:ext cx="7464285" cy="523220"/>
          </a:xfrm>
          <a:prstGeom prst="rect">
            <a:avLst/>
          </a:prstGeom>
          <a:noFill/>
        </p:spPr>
        <p:txBody>
          <a:bodyPr wrap="square" anchor="ctr">
            <a:spAutoFit/>
          </a:bodyPr>
          <a:lstStyle/>
          <a:p>
            <a:pPr algn="ctr">
              <a:defRPr/>
            </a:pPr>
            <a:r>
              <a:rPr lang="en-US" altLang="ko-KR" sz="2800" dirty="0">
                <a:solidFill>
                  <a:schemeClr val="bg1">
                    <a:lumMod val="65000"/>
                  </a:schemeClr>
                </a:solidFill>
              </a:rPr>
              <a:t>28.3 </a:t>
            </a:r>
            <a:r>
              <a:rPr lang="ko-KR" altLang="en-US" sz="2800" dirty="0">
                <a:solidFill>
                  <a:schemeClr val="bg1">
                    <a:lumMod val="65000"/>
                  </a:schemeClr>
                </a:solidFill>
              </a:rPr>
              <a:t>스프링 이메일 사용하기</a:t>
            </a:r>
            <a:endParaRPr lang="ko-KR" altLang="en-US" sz="2800" spc="-89" dirty="0">
              <a:solidFill>
                <a:srgbClr val="281F3D"/>
              </a:solidFill>
            </a:endParaRPr>
          </a:p>
        </p:txBody>
      </p:sp>
      <p:sp>
        <p:nvSpPr>
          <p:cNvPr id="14" name="TextBox 13"/>
          <p:cNvSpPr txBox="1"/>
          <p:nvPr/>
        </p:nvSpPr>
        <p:spPr>
          <a:xfrm>
            <a:off x="586409" y="1560443"/>
            <a:ext cx="7464285" cy="333617"/>
          </a:xfrm>
          <a:prstGeom prst="rect">
            <a:avLst/>
          </a:prstGeom>
          <a:noFill/>
          <a:ln w="19050">
            <a:solidFill>
              <a:srgbClr val="00B0F0"/>
            </a:solidFill>
          </a:ln>
        </p:spPr>
        <p:txBody>
          <a:bodyPr wrap="square">
            <a:spAutoFit/>
          </a:bodyPr>
          <a:lstStyle/>
          <a:p>
            <a:pPr marL="171450" indent="-171450">
              <a:lnSpc>
                <a:spcPct val="150000"/>
              </a:lnSpc>
              <a:buFont typeface="Arial"/>
              <a:buChar char="•"/>
              <a:defRPr/>
            </a:pPr>
            <a:r>
              <a:rPr lang="en-US" altLang="ko-KR" sz="1200" dirty="0">
                <a:latin typeface="+mj-ea"/>
                <a:ea typeface="+mj-ea"/>
              </a:rPr>
              <a:t>mail-context.xml </a:t>
            </a:r>
            <a:r>
              <a:rPr lang="ko-KR" altLang="en-US" sz="1200" dirty="0">
                <a:latin typeface="+mj-ea"/>
                <a:ea typeface="+mj-ea"/>
              </a:rPr>
              <a:t>파일의 </a:t>
            </a:r>
            <a:r>
              <a:rPr lang="en-US" altLang="ko-KR" sz="1200" dirty="0">
                <a:latin typeface="+mj-ea"/>
                <a:ea typeface="+mj-ea"/>
              </a:rPr>
              <a:t>password</a:t>
            </a:r>
            <a:r>
              <a:rPr lang="ko-KR" altLang="en-US" sz="1200" dirty="0">
                <a:latin typeface="+mj-ea"/>
                <a:ea typeface="+mj-ea"/>
              </a:rPr>
              <a:t>에 </a:t>
            </a:r>
            <a:r>
              <a:rPr lang="en-US" altLang="ko-KR" sz="1200" dirty="0">
                <a:latin typeface="+mj-ea"/>
                <a:ea typeface="+mj-ea"/>
              </a:rPr>
              <a:t>16</a:t>
            </a:r>
            <a:r>
              <a:rPr lang="ko-KR" altLang="en-US" sz="1200" dirty="0">
                <a:latin typeface="+mj-ea"/>
                <a:ea typeface="+mj-ea"/>
              </a:rPr>
              <a:t>자리의 앱 비밀번호를 붙여 넣으면 테스트가 가능하다</a:t>
            </a:r>
            <a:r>
              <a:rPr lang="en-US" altLang="ko-KR" sz="1200" dirty="0">
                <a:latin typeface="+mj-ea"/>
                <a:ea typeface="+mj-ea"/>
              </a:rPr>
              <a:t>.</a:t>
            </a:r>
            <a:endParaRPr lang="ko-KR" altLang="en-US" sz="1200" dirty="0">
              <a:latin typeface="+mj-ea"/>
              <a:ea typeface="+mj-ea"/>
            </a:endParaRPr>
          </a:p>
        </p:txBody>
      </p:sp>
      <p:grpSp>
        <p:nvGrpSpPr>
          <p:cNvPr id="5" name="그룹 4"/>
          <p:cNvGrpSpPr/>
          <p:nvPr/>
        </p:nvGrpSpPr>
        <p:grpSpPr>
          <a:xfrm>
            <a:off x="586409" y="2131697"/>
            <a:ext cx="7480879" cy="3460211"/>
            <a:chOff x="586409" y="2131697"/>
            <a:chExt cx="7480879" cy="3460211"/>
          </a:xfrm>
        </p:grpSpPr>
        <p:pic>
          <p:nvPicPr>
            <p:cNvPr id="2" name="그림 1"/>
            <p:cNvPicPr>
              <a:picLocks noChangeAspect="1"/>
            </p:cNvPicPr>
            <p:nvPr/>
          </p:nvPicPr>
          <p:blipFill>
            <a:blip r:embed="rId2"/>
            <a:stretch>
              <a:fillRect/>
            </a:stretch>
          </p:blipFill>
          <p:spPr>
            <a:xfrm>
              <a:off x="586409" y="2131697"/>
              <a:ext cx="7480879" cy="3460211"/>
            </a:xfrm>
            <a:prstGeom prst="rect">
              <a:avLst/>
            </a:prstGeom>
          </p:spPr>
        </p:pic>
        <p:sp>
          <p:nvSpPr>
            <p:cNvPr id="4" name="직사각형 3"/>
            <p:cNvSpPr/>
            <p:nvPr/>
          </p:nvSpPr>
          <p:spPr>
            <a:xfrm>
              <a:off x="2523392" y="3217985"/>
              <a:ext cx="1081454" cy="1582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284247"/>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28.4 HTML </a:t>
            </a:r>
            <a:r>
              <a:rPr lang="ko-KR" altLang="en-US" sz="2800">
                <a:solidFill>
                  <a:schemeClr val="bg1">
                    <a:lumMod val="65000"/>
                  </a:schemeClr>
                </a:solidFill>
              </a:rPr>
              <a:t>형식 메일 보내기</a:t>
            </a:r>
            <a:endParaRPr lang="ko-KR" altLang="en-US" sz="2800" spc="-89">
              <a:solidFill>
                <a:srgbClr val="281F3D"/>
              </a:solidFill>
            </a:endParaRPr>
          </a:p>
        </p:txBody>
      </p:sp>
      <p:sp>
        <p:nvSpPr>
          <p:cNvPr id="4" name="TextBox 3"/>
          <p:cNvSpPr txBox="1"/>
          <p:nvPr/>
        </p:nvSpPr>
        <p:spPr>
          <a:xfrm>
            <a:off x="745434" y="1579673"/>
            <a:ext cx="7235688" cy="266272"/>
          </a:xfrm>
          <a:prstGeom prst="rect">
            <a:avLst/>
          </a:prstGeom>
          <a:noFill/>
          <a:ln w="19050">
            <a:solidFill>
              <a:srgbClr val="00B0F0"/>
            </a:solidFill>
          </a:ln>
        </p:spPr>
        <p:txBody>
          <a:bodyPr wrap="square">
            <a:spAutoFit/>
          </a:bodyPr>
          <a:lstStyle/>
          <a:p>
            <a:pPr marL="171450" indent="-171450">
              <a:buFont typeface="Arial"/>
              <a:buChar char="•"/>
            </a:pPr>
            <a:r>
              <a:rPr lang="ko-KR" altLang="en-US" sz="1200">
                <a:latin typeface="+mj-ea"/>
                <a:ea typeface="+mj-ea"/>
              </a:rPr>
              <a:t>상품 이미지나 링크 등으로 구성된 </a:t>
            </a:r>
            <a:r>
              <a:rPr lang="en-US" altLang="ko-KR" sz="1200">
                <a:latin typeface="+mj-ea"/>
                <a:ea typeface="+mj-ea"/>
              </a:rPr>
              <a:t>HTML </a:t>
            </a:r>
            <a:r>
              <a:rPr lang="ko-KR" altLang="en-US" sz="1200">
                <a:latin typeface="+mj-ea"/>
                <a:ea typeface="+mj-ea"/>
              </a:rPr>
              <a:t>형식의 이메일로</a:t>
            </a:r>
            <a:r>
              <a:rPr lang="en-US" altLang="ko-KR" sz="1200">
                <a:latin typeface="+mj-ea"/>
                <a:ea typeface="+mj-ea"/>
              </a:rPr>
              <a:t>,</a:t>
            </a:r>
            <a:r>
              <a:rPr lang="ko-KR" altLang="en-US" sz="1200">
                <a:latin typeface="+mj-ea"/>
                <a:ea typeface="+mj-ea"/>
              </a:rPr>
              <a:t>이를 클릭하면 해당 상품 페이지로 이동</a:t>
            </a:r>
          </a:p>
        </p:txBody>
      </p:sp>
      <p:sp>
        <p:nvSpPr>
          <p:cNvPr id="3" name="TextBox 2"/>
          <p:cNvSpPr txBox="1"/>
          <p:nvPr/>
        </p:nvSpPr>
        <p:spPr>
          <a:xfrm>
            <a:off x="1038639" y="2125028"/>
            <a:ext cx="5476461" cy="263842"/>
          </a:xfrm>
          <a:prstGeom prst="rect">
            <a:avLst/>
          </a:prstGeom>
          <a:noFill/>
        </p:spPr>
        <p:txBody>
          <a:bodyPr wrap="square">
            <a:spAutoFit/>
          </a:bodyPr>
          <a:lstStyle/>
          <a:p>
            <a:pPr lvl="0"/>
            <a:r>
              <a:rPr lang="ko-KR" altLang="ko-KR" sz="1200" b="1"/>
              <a:t>상품 이미지와 링크가 포함된 판촉 이메일</a:t>
            </a:r>
          </a:p>
        </p:txBody>
      </p:sp>
      <p:pic>
        <p:nvPicPr>
          <p:cNvPr id="5" name="Picture 2"/>
          <p:cNvPicPr>
            <a:picLocks noChangeAspect="1" noChangeArrowheads="1"/>
          </p:cNvPicPr>
          <p:nvPr/>
        </p:nvPicPr>
        <p:blipFill rotWithShape="1">
          <a:blip r:embed="rId2">
            <a:alphaModFix/>
            <a:lum/>
          </a:blip>
          <a:srcRect/>
          <a:stretch>
            <a:fillRect/>
          </a:stretch>
        </p:blipFill>
        <p:spPr>
          <a:xfrm>
            <a:off x="2486829" y="2402026"/>
            <a:ext cx="3471050" cy="4382139"/>
          </a:xfrm>
          <a:prstGeom prst="rect">
            <a:avLst/>
          </a:prstGeom>
          <a:noFill/>
          <a:ln w="9525">
            <a:solidFill>
              <a:schemeClr val="tx1"/>
            </a:solidFill>
            <a:miter/>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28.4 </a:t>
            </a:r>
            <a:r>
              <a:rPr lang="ko-KR" altLang="en-US" sz="2800">
                <a:solidFill>
                  <a:schemeClr val="bg1">
                    <a:lumMod val="65000"/>
                  </a:schemeClr>
                </a:solidFill>
              </a:rPr>
              <a:t>스프링 이메일 사용하기</a:t>
            </a:r>
          </a:p>
        </p:txBody>
      </p:sp>
      <p:sp>
        <p:nvSpPr>
          <p:cNvPr id="5" name="TextBox 4"/>
          <p:cNvSpPr txBox="1"/>
          <p:nvPr/>
        </p:nvSpPr>
        <p:spPr>
          <a:xfrm>
            <a:off x="606287" y="1490869"/>
            <a:ext cx="7444406" cy="450326"/>
          </a:xfrm>
          <a:prstGeom prst="rect">
            <a:avLst/>
          </a:prstGeom>
          <a:noFill/>
        </p:spPr>
        <p:txBody>
          <a:bodyPr wrap="square">
            <a:spAutoFit/>
          </a:bodyPr>
          <a:lstStyle/>
          <a:p>
            <a:pPr lvl="0">
              <a:defRPr/>
            </a:pPr>
            <a:r>
              <a:rPr lang="en-US" altLang="ko-KR" sz="1200" b="1">
                <a:latin typeface="+mj-ea"/>
                <a:ea typeface="+mj-ea"/>
              </a:rPr>
              <a:t>1. </a:t>
            </a:r>
            <a:r>
              <a:rPr lang="ko-KR" altLang="en-US" sz="1200">
                <a:latin typeface="+mj-ea"/>
                <a:ea typeface="+mj-ea"/>
              </a:rPr>
              <a:t>다음과 같이 </a:t>
            </a:r>
            <a:r>
              <a:rPr lang="en-US" altLang="ko-KR" sz="1200">
                <a:latin typeface="+mj-ea"/>
                <a:ea typeface="+mj-ea"/>
              </a:rPr>
              <a:t>MailController </a:t>
            </a:r>
            <a:r>
              <a:rPr lang="ko-KR" altLang="en-US" sz="1200">
                <a:latin typeface="+mj-ea"/>
                <a:ea typeface="+mj-ea"/>
              </a:rPr>
              <a:t>클래스에 </a:t>
            </a:r>
            <a:r>
              <a:rPr lang="en-US" altLang="ko-KR" sz="1200">
                <a:latin typeface="+mj-ea"/>
                <a:ea typeface="+mj-ea"/>
              </a:rPr>
              <a:t>HTML </a:t>
            </a:r>
            <a:r>
              <a:rPr lang="ko-KR" altLang="en-US" sz="1200">
                <a:latin typeface="+mj-ea"/>
                <a:ea typeface="+mj-ea"/>
              </a:rPr>
              <a:t>태그를 작성해 </a:t>
            </a:r>
            <a:r>
              <a:rPr lang="en-US" altLang="ko-KR" sz="1200">
                <a:latin typeface="+mj-ea"/>
                <a:ea typeface="+mj-ea"/>
              </a:rPr>
              <a:t>StringBuffer</a:t>
            </a:r>
            <a:r>
              <a:rPr lang="ko-KR" altLang="en-US" sz="1200">
                <a:latin typeface="+mj-ea"/>
                <a:ea typeface="+mj-ea"/>
              </a:rPr>
              <a:t>에 저장한 후 문자열로 내용을</a:t>
            </a:r>
          </a:p>
          <a:p>
            <a:pPr lvl="0">
              <a:defRPr/>
            </a:pPr>
            <a:r>
              <a:rPr lang="en-US" altLang="ko-KR" sz="1200">
                <a:latin typeface="+mj-ea"/>
                <a:ea typeface="+mj-ea"/>
              </a:rPr>
              <a:t>  </a:t>
            </a:r>
            <a:r>
              <a:rPr lang="ko-KR" altLang="en-US" sz="1200">
                <a:latin typeface="+mj-ea"/>
                <a:ea typeface="+mj-ea"/>
              </a:rPr>
              <a:t> 보냅니다</a:t>
            </a:r>
            <a:r>
              <a:rPr lang="en-US" altLang="ko-KR" sz="1200">
                <a:latin typeface="+mj-ea"/>
                <a:ea typeface="+mj-ea"/>
              </a:rPr>
              <a:t>.</a:t>
            </a:r>
            <a:endParaRPr lang="ko-KR" altLang="en-US" sz="1200">
              <a:latin typeface="+mj-ea"/>
              <a:ea typeface="+mj-ea"/>
            </a:endParaRPr>
          </a:p>
        </p:txBody>
      </p:sp>
      <p:grpSp>
        <p:nvGrpSpPr>
          <p:cNvPr id="6" name="그룹 5"/>
          <p:cNvGrpSpPr/>
          <p:nvPr/>
        </p:nvGrpSpPr>
        <p:grpSpPr>
          <a:xfrm>
            <a:off x="954986" y="1952534"/>
            <a:ext cx="7095710" cy="3476210"/>
            <a:chOff x="438150" y="2052430"/>
            <a:chExt cx="8267700" cy="4286250"/>
          </a:xfrm>
        </p:grpSpPr>
        <p:pic>
          <p:nvPicPr>
            <p:cNvPr id="38914" name="Picture 2"/>
            <p:cNvPicPr>
              <a:picLocks noChangeAspect="1" noChangeArrowheads="1"/>
            </p:cNvPicPr>
            <p:nvPr/>
          </p:nvPicPr>
          <p:blipFill rotWithShape="1">
            <a:blip r:embed="rId2">
              <a:alphaModFix/>
              <a:lum/>
            </a:blip>
            <a:srcRect/>
            <a:stretch>
              <a:fillRect/>
            </a:stretch>
          </p:blipFill>
          <p:spPr>
            <a:xfrm>
              <a:off x="438150" y="2052430"/>
              <a:ext cx="8267700" cy="2057400"/>
            </a:xfrm>
            <a:prstGeom prst="rect">
              <a:avLst/>
            </a:prstGeom>
            <a:noFill/>
            <a:ln>
              <a:noFill/>
            </a:ln>
          </p:spPr>
        </p:pic>
        <p:pic>
          <p:nvPicPr>
            <p:cNvPr id="38916" name="Picture 4"/>
            <p:cNvPicPr>
              <a:picLocks noChangeAspect="1" noChangeArrowheads="1"/>
            </p:cNvPicPr>
            <p:nvPr/>
          </p:nvPicPr>
          <p:blipFill rotWithShape="1">
            <a:blip r:embed="rId3">
              <a:alphaModFix/>
              <a:lum/>
            </a:blip>
            <a:srcRect/>
            <a:stretch>
              <a:fillRect/>
            </a:stretch>
          </p:blipFill>
          <p:spPr>
            <a:xfrm>
              <a:off x="757237" y="4109830"/>
              <a:ext cx="7629525" cy="222885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28.4 </a:t>
            </a:r>
            <a:r>
              <a:rPr lang="ko-KR" altLang="en-US" sz="2800">
                <a:solidFill>
                  <a:schemeClr val="bg1">
                    <a:lumMod val="65000"/>
                  </a:schemeClr>
                </a:solidFill>
              </a:rPr>
              <a:t>스프링 이메일 사용하기</a:t>
            </a:r>
          </a:p>
        </p:txBody>
      </p:sp>
      <p:pic>
        <p:nvPicPr>
          <p:cNvPr id="39938" name="Picture 2"/>
          <p:cNvPicPr>
            <a:picLocks noChangeAspect="1" noChangeArrowheads="1"/>
          </p:cNvPicPr>
          <p:nvPr/>
        </p:nvPicPr>
        <p:blipFill rotWithShape="1">
          <a:blip r:embed="rId2">
            <a:alphaModFix/>
            <a:lum/>
          </a:blip>
          <a:srcRect/>
          <a:stretch>
            <a:fillRect/>
          </a:stretch>
        </p:blipFill>
        <p:spPr>
          <a:xfrm>
            <a:off x="795130" y="1440252"/>
            <a:ext cx="6721959" cy="46661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28.4 </a:t>
            </a:r>
            <a:r>
              <a:rPr lang="ko-KR" altLang="en-US" sz="2800">
                <a:solidFill>
                  <a:schemeClr val="bg1">
                    <a:lumMod val="65000"/>
                  </a:schemeClr>
                </a:solidFill>
              </a:rPr>
              <a:t>스프링 이메일 사용하기</a:t>
            </a:r>
          </a:p>
        </p:txBody>
      </p:sp>
      <p:sp>
        <p:nvSpPr>
          <p:cNvPr id="4" name="TextBox 3"/>
          <p:cNvSpPr txBox="1"/>
          <p:nvPr/>
        </p:nvSpPr>
        <p:spPr>
          <a:xfrm>
            <a:off x="586409" y="1530626"/>
            <a:ext cx="7762458" cy="448669"/>
          </a:xfrm>
          <a:prstGeom prst="rect">
            <a:avLst/>
          </a:prstGeom>
          <a:noFill/>
        </p:spPr>
        <p:txBody>
          <a:bodyPr wrap="square">
            <a:spAutoFit/>
          </a:bodyPr>
          <a:lstStyle/>
          <a:p>
            <a:pPr lvl="0">
              <a:defRPr/>
            </a:pPr>
            <a:r>
              <a:rPr lang="en-US" altLang="ko-KR" sz="1200" b="1">
                <a:latin typeface="+mj-ea"/>
                <a:ea typeface="+mj-ea"/>
              </a:rPr>
              <a:t>2. </a:t>
            </a:r>
            <a:r>
              <a:rPr lang="ko-KR" altLang="en-US" sz="1200">
                <a:latin typeface="+mj-ea"/>
                <a:ea typeface="+mj-ea"/>
              </a:rPr>
              <a:t>메일 내용이 </a:t>
            </a:r>
            <a:r>
              <a:rPr lang="en-US" altLang="ko-KR" sz="1200">
                <a:latin typeface="+mj-ea"/>
                <a:ea typeface="+mj-ea"/>
              </a:rPr>
              <a:t>HTML</a:t>
            </a:r>
            <a:r>
              <a:rPr lang="ko-KR" altLang="en-US" sz="1200">
                <a:latin typeface="+mj-ea"/>
                <a:ea typeface="+mj-ea"/>
              </a:rPr>
              <a:t>로 표시되게 하려면 반드시 </a:t>
            </a:r>
            <a:r>
              <a:rPr lang="en-US" altLang="ko-KR" sz="1200">
                <a:latin typeface="+mj-ea"/>
                <a:ea typeface="+mj-ea"/>
              </a:rPr>
              <a:t>MimeMessageHelper</a:t>
            </a:r>
            <a:r>
              <a:rPr lang="ko-KR" altLang="en-US" sz="1200">
                <a:latin typeface="+mj-ea"/>
                <a:ea typeface="+mj-ea"/>
              </a:rPr>
              <a:t>의 </a:t>
            </a:r>
            <a:r>
              <a:rPr lang="en-US" altLang="ko-KR" sz="1200">
                <a:latin typeface="+mj-ea"/>
                <a:ea typeface="+mj-ea"/>
              </a:rPr>
              <a:t>setText() </a:t>
            </a:r>
            <a:r>
              <a:rPr lang="ko-KR" altLang="en-US" sz="1200">
                <a:latin typeface="+mj-ea"/>
                <a:ea typeface="+mj-ea"/>
              </a:rPr>
              <a:t>메서드의 두 번째 인자값을</a:t>
            </a:r>
          </a:p>
          <a:p>
            <a:pPr lvl="0">
              <a:defRPr/>
            </a:pPr>
            <a:r>
              <a:rPr lang="en-US" altLang="ko-KR" sz="1200">
                <a:latin typeface="+mj-ea"/>
                <a:ea typeface="+mj-ea"/>
              </a:rPr>
              <a:t>   true</a:t>
            </a:r>
            <a:r>
              <a:rPr lang="ko-KR" altLang="en-US" sz="1200">
                <a:latin typeface="+mj-ea"/>
                <a:ea typeface="+mj-ea"/>
              </a:rPr>
              <a:t>로 설정해야 합니다</a:t>
            </a:r>
            <a:r>
              <a:rPr lang="en-US" altLang="ko-KR" sz="1200">
                <a:latin typeface="+mj-ea"/>
                <a:ea typeface="+mj-ea"/>
              </a:rPr>
              <a:t>.</a:t>
            </a:r>
            <a:endParaRPr lang="ko-KR" altLang="en-US" sz="1200">
              <a:latin typeface="+mj-ea"/>
              <a:ea typeface="+mj-ea"/>
            </a:endParaRPr>
          </a:p>
        </p:txBody>
      </p:sp>
      <p:grpSp>
        <p:nvGrpSpPr>
          <p:cNvPr id="5" name="그룹 4"/>
          <p:cNvGrpSpPr/>
          <p:nvPr/>
        </p:nvGrpSpPr>
        <p:grpSpPr>
          <a:xfrm>
            <a:off x="993911" y="2077279"/>
            <a:ext cx="6599585" cy="3811035"/>
            <a:chOff x="447675" y="1643063"/>
            <a:chExt cx="8248650" cy="5229225"/>
          </a:xfrm>
        </p:grpSpPr>
        <p:pic>
          <p:nvPicPr>
            <p:cNvPr id="40962" name="Picture 2"/>
            <p:cNvPicPr>
              <a:picLocks noChangeAspect="1" noChangeArrowheads="1"/>
            </p:cNvPicPr>
            <p:nvPr/>
          </p:nvPicPr>
          <p:blipFill rotWithShape="1">
            <a:blip r:embed="rId2">
              <a:alphaModFix/>
              <a:lum/>
            </a:blip>
            <a:srcRect/>
            <a:stretch>
              <a:fillRect/>
            </a:stretch>
          </p:blipFill>
          <p:spPr>
            <a:xfrm>
              <a:off x="447675" y="1643063"/>
              <a:ext cx="8248650" cy="3571875"/>
            </a:xfrm>
            <a:prstGeom prst="rect">
              <a:avLst/>
            </a:prstGeom>
            <a:noFill/>
            <a:ln>
              <a:noFill/>
            </a:ln>
          </p:spPr>
        </p:pic>
        <p:pic>
          <p:nvPicPr>
            <p:cNvPr id="40963" name="Picture 3"/>
            <p:cNvPicPr>
              <a:picLocks noChangeAspect="1" noChangeArrowheads="1"/>
            </p:cNvPicPr>
            <p:nvPr/>
          </p:nvPicPr>
          <p:blipFill rotWithShape="1">
            <a:blip r:embed="rId3">
              <a:alphaModFix/>
              <a:lum/>
            </a:blip>
            <a:srcRect/>
            <a:stretch>
              <a:fillRect/>
            </a:stretch>
          </p:blipFill>
          <p:spPr>
            <a:xfrm>
              <a:off x="447675" y="5214938"/>
              <a:ext cx="8248650" cy="1657350"/>
            </a:xfrm>
            <a:prstGeom prst="rect">
              <a:avLst/>
            </a:prstGeom>
            <a:noFill/>
            <a:ln>
              <a:noFill/>
            </a:ln>
          </p:spPr>
        </p:pic>
      </p:grpSp>
      <p:sp>
        <p:nvSpPr>
          <p:cNvPr id="40965" name="직사각형 40964"/>
          <p:cNvSpPr/>
          <p:nvPr/>
        </p:nvSpPr>
        <p:spPr>
          <a:xfrm>
            <a:off x="3981450" y="1568646"/>
            <a:ext cx="1511300" cy="241299"/>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0967" name="직사각형 40966"/>
          <p:cNvSpPr txBox="1"/>
          <p:nvPr/>
        </p:nvSpPr>
        <p:spPr>
          <a:xfrm>
            <a:off x="3729559" y="4804549"/>
            <a:ext cx="5015160" cy="241796"/>
          </a:xfrm>
          <a:prstGeom prst="rect">
            <a:avLst/>
          </a:prstGeom>
        </p:spPr>
        <p:txBody>
          <a:bodyPr wrap="square">
            <a:spAutoFit/>
          </a:bodyPr>
          <a:lstStyle/>
          <a:p>
            <a:pPr>
              <a:defRPr/>
            </a:pPr>
            <a:endParaRPr lang="ko-KR" altLang="en-US" sz="1000"/>
          </a:p>
        </p:txBody>
      </p:sp>
      <p:sp>
        <p:nvSpPr>
          <p:cNvPr id="40969" name="직사각형 40968"/>
          <p:cNvSpPr txBox="1"/>
          <p:nvPr/>
        </p:nvSpPr>
        <p:spPr>
          <a:xfrm>
            <a:off x="3783600" y="4658400"/>
            <a:ext cx="5108400" cy="1005716"/>
          </a:xfrm>
          <a:prstGeom prst="rect">
            <a:avLst/>
          </a:prstGeom>
          <a:ln w="9525" cap="flat" cmpd="sng">
            <a:solidFill>
              <a:srgbClr val="FF6600"/>
            </a:solidFill>
            <a:prstDash val="solid"/>
            <a:round/>
          </a:ln>
        </p:spPr>
        <p:txBody>
          <a:bodyPr wrap="square">
            <a:spAutoFit/>
          </a:bodyPr>
          <a:lstStyle/>
          <a:p>
            <a:pPr>
              <a:defRPr/>
            </a:pPr>
            <a:r>
              <a:rPr lang="ko-KR" altLang="en-US" sz="1000">
                <a:latin typeface="함초롬돋움"/>
                <a:ea typeface="함초롬돋움"/>
              </a:rPr>
              <a:t>MIME(영어: Multipurpose Internet Mail Extensions)는 전자 우편을 위한 인터넷 표준 포맷이다. 전자우편은 7비트 ASCII 문자를 사용하여 전송되기 때문에, 8비트 이상의 코드를 사용하는 문자나 이진 파일들은 MIME 포맷으로 변환되어 SMTP로 전송된다. 실질적으로 SMTP로 전송되는 대부분의 전자 우편은 MIME 형식이다. MIME 표준에 정의된 content types은 HTTP와 같은 통신 프로토콜에서 사용되며, 점차 그 중요성이 커지고 있다.</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28.1 </a:t>
            </a:r>
            <a:r>
              <a:rPr lang="ko-KR" altLang="en-US" sz="2800">
                <a:solidFill>
                  <a:schemeClr val="bg1">
                    <a:lumMod val="65000"/>
                  </a:schemeClr>
                </a:solidFill>
              </a:rPr>
              <a:t>다중 파일 업로드하기</a:t>
            </a:r>
            <a:endParaRPr lang="ko-KR" altLang="en-US" sz="2800" spc="-89">
              <a:solidFill>
                <a:srgbClr val="281F3D"/>
              </a:solidFill>
            </a:endParaRPr>
          </a:p>
        </p:txBody>
      </p:sp>
      <p:sp>
        <p:nvSpPr>
          <p:cNvPr id="3" name="TextBox 2"/>
          <p:cNvSpPr txBox="1"/>
          <p:nvPr/>
        </p:nvSpPr>
        <p:spPr>
          <a:xfrm>
            <a:off x="586409" y="1540565"/>
            <a:ext cx="7643190" cy="267280"/>
          </a:xfrm>
          <a:prstGeom prst="rect">
            <a:avLst/>
          </a:prstGeom>
          <a:noFill/>
        </p:spPr>
        <p:txBody>
          <a:bodyPr wrap="square">
            <a:spAutoFit/>
          </a:bodyPr>
          <a:lstStyle/>
          <a:p>
            <a:pPr lvl="0"/>
            <a:r>
              <a:rPr lang="en-US" altLang="ko-KR" sz="1200" b="1">
                <a:latin typeface="+mj-ea"/>
                <a:ea typeface="+mj-ea"/>
              </a:rPr>
              <a:t>4. </a:t>
            </a:r>
            <a:r>
              <a:rPr lang="ko-KR" altLang="en-US" sz="1200">
                <a:latin typeface="+mj-ea"/>
                <a:ea typeface="+mj-ea"/>
              </a:rPr>
              <a:t>파일 업로드 및 다운로드 기능 컨트롤러를 구현하기 위한 자바 파일들을 준비합니다</a:t>
            </a:r>
            <a:r>
              <a:rPr lang="en-US" altLang="ko-KR" sz="1200">
                <a:latin typeface="+mj-ea"/>
                <a:ea typeface="+mj-ea"/>
              </a:rPr>
              <a:t>.</a:t>
            </a:r>
            <a:endParaRPr lang="ko-KR" altLang="en-US" sz="1200">
              <a:latin typeface="+mj-ea"/>
              <a:ea typeface="+mj-ea"/>
            </a:endParaRPr>
          </a:p>
        </p:txBody>
      </p:sp>
      <p:pic>
        <p:nvPicPr>
          <p:cNvPr id="13" name="그림 12"/>
          <p:cNvPicPr/>
          <p:nvPr/>
        </p:nvPicPr>
        <p:blipFill rotWithShape="1">
          <a:blip r:embed="rId2">
            <a:alphaModFix/>
            <a:lum/>
          </a:blip>
          <a:stretch>
            <a:fillRect/>
          </a:stretch>
        </p:blipFill>
        <p:spPr>
          <a:xfrm>
            <a:off x="2484583" y="1875026"/>
            <a:ext cx="2772000" cy="2656800"/>
          </a:xfrm>
          <a:prstGeom prst="rect">
            <a:avLst/>
          </a:prstGeom>
          <a:ln w="25400" cap="flat" cmpd="sng">
            <a:solidFill>
              <a:schemeClr val="bg1">
                <a:lumMod val="10000"/>
              </a:schemeClr>
            </a:solidFill>
            <a:prstDash val="solid"/>
            <a:rou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28.4 </a:t>
            </a:r>
            <a:r>
              <a:rPr lang="ko-KR" altLang="en-US" sz="2800">
                <a:solidFill>
                  <a:schemeClr val="bg1">
                    <a:lumMod val="65000"/>
                  </a:schemeClr>
                </a:solidFill>
              </a:rPr>
              <a:t>스프링 이메일 사용하기</a:t>
            </a:r>
          </a:p>
        </p:txBody>
      </p:sp>
      <p:sp>
        <p:nvSpPr>
          <p:cNvPr id="3" name="TextBox 2"/>
          <p:cNvSpPr txBox="1"/>
          <p:nvPr/>
        </p:nvSpPr>
        <p:spPr>
          <a:xfrm>
            <a:off x="586409" y="1480930"/>
            <a:ext cx="7792278" cy="276999"/>
          </a:xfrm>
          <a:prstGeom prst="rect">
            <a:avLst/>
          </a:prstGeom>
          <a:noFill/>
        </p:spPr>
        <p:txBody>
          <a:bodyPr wrap="square">
            <a:spAutoFit/>
          </a:bodyPr>
          <a:lstStyle/>
          <a:p>
            <a:pPr lvl="0">
              <a:defRPr/>
            </a:pPr>
            <a:r>
              <a:rPr lang="en-US" altLang="ko-KR" sz="1200" b="1">
                <a:latin typeface="+mj-ea"/>
                <a:ea typeface="+mj-ea"/>
              </a:rPr>
              <a:t>3. </a:t>
            </a:r>
            <a:r>
              <a:rPr lang="ko-KR" altLang="en-US" sz="1200">
                <a:latin typeface="+mj-ea"/>
                <a:ea typeface="+mj-ea"/>
              </a:rPr>
              <a:t>브라우저에 요청하여 메일을 수신합니다</a:t>
            </a:r>
            <a:r>
              <a:rPr lang="en-US" altLang="ko-KR" sz="1200">
                <a:latin typeface="+mj-ea"/>
                <a:ea typeface="+mj-ea"/>
              </a:rPr>
              <a:t>. </a:t>
            </a:r>
            <a:r>
              <a:rPr lang="ko-KR" altLang="en-US" sz="1200">
                <a:latin typeface="+mj-ea"/>
                <a:ea typeface="+mj-ea"/>
              </a:rPr>
              <a:t>그리고 수신 메일 본문에 있는 이미지를 클릭합니다</a:t>
            </a:r>
          </a:p>
        </p:txBody>
      </p:sp>
      <p:pic>
        <p:nvPicPr>
          <p:cNvPr id="6" name="그림 5"/>
          <p:cNvPicPr/>
          <p:nvPr/>
        </p:nvPicPr>
        <p:blipFill rotWithShape="1">
          <a:blip r:embed="rId2">
            <a:alphaModFix/>
            <a:lum/>
          </a:blip>
          <a:stretch>
            <a:fillRect/>
          </a:stretch>
        </p:blipFill>
        <p:spPr>
          <a:xfrm>
            <a:off x="2421452" y="1757929"/>
            <a:ext cx="3005455" cy="3346450"/>
          </a:xfrm>
          <a:prstGeom prst="rect">
            <a:avLst/>
          </a:prstGeom>
          <a:ln>
            <a:solidFill>
              <a:schemeClr val="tx1"/>
            </a:solidFill>
          </a:ln>
        </p:spPr>
      </p:pic>
      <p:sp>
        <p:nvSpPr>
          <p:cNvPr id="13" name="TextBox 2"/>
          <p:cNvSpPr txBox="1"/>
          <p:nvPr/>
        </p:nvSpPr>
        <p:spPr>
          <a:xfrm>
            <a:off x="383172" y="5685102"/>
            <a:ext cx="7643190" cy="447092"/>
          </a:xfrm>
          <a:prstGeom prst="rect">
            <a:avLst/>
          </a:prstGeom>
          <a:noFill/>
          <a:ln w="9525" cap="flat" cmpd="sng">
            <a:solidFill>
              <a:schemeClr val="accent1"/>
            </a:solidFill>
            <a:prstDash val="solid"/>
            <a:round/>
          </a:ln>
        </p:spPr>
        <p:txBody>
          <a:bodyPr wrap="square">
            <a:spAutoFit/>
          </a:bodyPr>
          <a:lstStyle/>
          <a:p>
            <a:pPr lvl="0">
              <a:defRPr/>
            </a:pPr>
            <a:r>
              <a:rPr lang="en-US" altLang="ko-KR" sz="1200">
                <a:latin typeface="+mj-ea"/>
                <a:ea typeface="+mj-ea"/>
              </a:rPr>
              <a:t>http://localhost:8090/pro28/sendMail.do</a:t>
            </a:r>
            <a:r>
              <a:rPr lang="ko-KR" altLang="en-US" sz="1200">
                <a:latin typeface="+mj-ea"/>
                <a:ea typeface="+mj-ea"/>
              </a:rPr>
              <a:t>로 요청합니다</a:t>
            </a:r>
            <a:r>
              <a:rPr lang="en-US" altLang="ko-KR" sz="1200">
                <a:latin typeface="+mj-ea"/>
                <a:ea typeface="+mj-ea"/>
              </a:rPr>
              <a:t>.</a:t>
            </a:r>
          </a:p>
          <a:p>
            <a:pPr lvl="0">
              <a:defRPr/>
            </a:pPr>
            <a:r>
              <a:rPr lang="ko-KR" altLang="en-US" sz="1200">
                <a:latin typeface="+mj-ea"/>
                <a:ea typeface="+mj-ea"/>
              </a:rPr>
              <a:t>(</a:t>
            </a:r>
            <a:r>
              <a:rPr lang="en-US" altLang="ko-KR" sz="1200">
                <a:latin typeface="+mj-ea"/>
                <a:ea typeface="+mj-ea"/>
              </a:rPr>
              <a:t>ex0</a:t>
            </a:r>
            <a:r>
              <a:rPr lang="ko-KR" altLang="en-US" sz="1200">
                <a:latin typeface="+mj-ea"/>
                <a:ea typeface="+mj-ea"/>
              </a:rPr>
              <a:t>3</a:t>
            </a:r>
            <a:r>
              <a:rPr lang="en-US" altLang="ko-KR" sz="1200">
                <a:latin typeface="+mj-ea"/>
                <a:ea typeface="+mj-ea"/>
              </a:rPr>
              <a:t>/   /*@controller*/ </a:t>
            </a:r>
            <a:r>
              <a:rPr lang="ko-KR" altLang="en-US" sz="1200">
                <a:latin typeface="+mj-ea"/>
                <a:ea typeface="+mj-ea"/>
              </a:rPr>
              <a:t> </a:t>
            </a:r>
            <a:r>
              <a:rPr lang="en-US" altLang="ko-KR" sz="1200">
                <a:latin typeface="+mj-ea"/>
                <a:ea typeface="+mj-ea"/>
              </a:rPr>
              <a:t>/*@service*/ </a:t>
            </a:r>
            <a:r>
              <a:rPr lang="ko-KR" altLang="en-US" sz="1200">
                <a:latin typeface="+mj-ea"/>
                <a:ea typeface="+mj-ea"/>
              </a:rPr>
              <a:t>주석처리후 실행하기) - /</a:t>
            </a:r>
            <a:r>
              <a:rPr lang="en-US" altLang="ko-KR" sz="1200">
                <a:latin typeface="+mj-ea"/>
                <a:ea typeface="+mj-ea"/>
              </a:rPr>
              <a:t>sendMail.do </a:t>
            </a:r>
            <a:r>
              <a:rPr lang="ko-KR" altLang="en-US" sz="1200">
                <a:latin typeface="+mj-ea"/>
                <a:ea typeface="+mj-ea"/>
              </a:rPr>
              <a:t>동일하기 때문에 </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28.4 </a:t>
            </a:r>
            <a:r>
              <a:rPr lang="ko-KR" altLang="en-US" sz="2800">
                <a:solidFill>
                  <a:schemeClr val="bg1">
                    <a:lumMod val="65000"/>
                  </a:schemeClr>
                </a:solidFill>
              </a:rPr>
              <a:t>스프링 이메일 사용하기</a:t>
            </a:r>
          </a:p>
        </p:txBody>
      </p:sp>
      <p:sp>
        <p:nvSpPr>
          <p:cNvPr id="3" name="TextBox 2"/>
          <p:cNvSpPr txBox="1"/>
          <p:nvPr/>
        </p:nvSpPr>
        <p:spPr>
          <a:xfrm>
            <a:off x="725557" y="1550504"/>
            <a:ext cx="7603432" cy="266866"/>
          </a:xfrm>
          <a:prstGeom prst="rect">
            <a:avLst/>
          </a:prstGeom>
          <a:noFill/>
        </p:spPr>
        <p:txBody>
          <a:bodyPr wrap="square">
            <a:spAutoFit/>
          </a:bodyPr>
          <a:lstStyle/>
          <a:p>
            <a:pPr lvl="0">
              <a:defRPr/>
            </a:pPr>
            <a:r>
              <a:rPr lang="en-US" altLang="ko-KR" sz="1200" b="1">
                <a:latin typeface="+mj-ea"/>
                <a:ea typeface="+mj-ea"/>
              </a:rPr>
              <a:t>4. </a:t>
            </a:r>
            <a:r>
              <a:rPr lang="ko-KR" altLang="en-US" sz="1200">
                <a:latin typeface="+mj-ea"/>
                <a:ea typeface="+mj-ea"/>
              </a:rPr>
              <a:t>그러면 지정한 웹 페이지가 브라우저에 나타납니다</a:t>
            </a:r>
          </a:p>
        </p:txBody>
      </p:sp>
      <p:pic>
        <p:nvPicPr>
          <p:cNvPr id="6" name="그림 5"/>
          <p:cNvPicPr/>
          <p:nvPr/>
        </p:nvPicPr>
        <p:blipFill rotWithShape="1">
          <a:blip r:embed="rId2">
            <a:alphaModFix/>
            <a:lum/>
          </a:blip>
          <a:stretch>
            <a:fillRect/>
          </a:stretch>
        </p:blipFill>
        <p:spPr>
          <a:xfrm>
            <a:off x="2161056" y="1907967"/>
            <a:ext cx="3808095" cy="3717925"/>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28.4 </a:t>
            </a:r>
            <a:r>
              <a:rPr lang="ko-KR" altLang="en-US" sz="2800">
                <a:solidFill>
                  <a:schemeClr val="bg1">
                    <a:lumMod val="65000"/>
                  </a:schemeClr>
                </a:solidFill>
              </a:rPr>
              <a:t>스프링 이메일 사용하기</a:t>
            </a:r>
          </a:p>
        </p:txBody>
      </p:sp>
      <p:sp>
        <p:nvSpPr>
          <p:cNvPr id="3" name="TextBox 2"/>
          <p:cNvSpPr txBox="1"/>
          <p:nvPr/>
        </p:nvSpPr>
        <p:spPr>
          <a:xfrm>
            <a:off x="715618" y="1500808"/>
            <a:ext cx="6679095" cy="276999"/>
          </a:xfrm>
          <a:prstGeom prst="rect">
            <a:avLst/>
          </a:prstGeom>
          <a:noFill/>
        </p:spPr>
        <p:txBody>
          <a:bodyPr wrap="square">
            <a:spAutoFit/>
          </a:bodyPr>
          <a:lstStyle/>
          <a:p>
            <a:pPr marL="171450" indent="-171450">
              <a:buFont typeface="Arial"/>
              <a:buChar char="•"/>
              <a:defRPr/>
            </a:pPr>
            <a:r>
              <a:rPr lang="en-US" altLang="ko-KR" sz="1200" b="1">
                <a:latin typeface="+mj-ea"/>
                <a:ea typeface="+mj-ea"/>
              </a:rPr>
              <a:t>pom.xml</a:t>
            </a:r>
            <a:r>
              <a:rPr lang="ko-KR" altLang="en-US" sz="1200" b="1">
                <a:latin typeface="+mj-ea"/>
                <a:ea typeface="+mj-ea"/>
              </a:rPr>
              <a:t>에 설정하는 라이브러리 정보를 찾는 방법</a:t>
            </a:r>
            <a:r>
              <a:rPr lang="ko-KR" altLang="en-US" sz="1200" b="1">
                <a:solidFill>
                  <a:srgbClr val="FF0000"/>
                </a:solidFill>
                <a:latin typeface="+mj-ea"/>
                <a:ea typeface="+mj-ea"/>
              </a:rPr>
              <a:t>(앞에서 이미 사용해봄)</a:t>
            </a:r>
          </a:p>
        </p:txBody>
      </p:sp>
      <p:sp>
        <p:nvSpPr>
          <p:cNvPr id="4" name="TextBox 3"/>
          <p:cNvSpPr txBox="1"/>
          <p:nvPr/>
        </p:nvSpPr>
        <p:spPr>
          <a:xfrm>
            <a:off x="1024618" y="1806328"/>
            <a:ext cx="6061093" cy="276999"/>
          </a:xfrm>
          <a:prstGeom prst="rect">
            <a:avLst/>
          </a:prstGeom>
          <a:noFill/>
        </p:spPr>
        <p:txBody>
          <a:bodyPr wrap="square">
            <a:spAutoFit/>
          </a:bodyPr>
          <a:lstStyle/>
          <a:p>
            <a:pPr marL="171450" indent="-171450">
              <a:buFont typeface="Wingdings"/>
              <a:buChar char="Ø"/>
              <a:defRPr/>
            </a:pPr>
            <a:r>
              <a:rPr lang="en-US" altLang="ko-KR" sz="1200">
                <a:latin typeface="+mj-ea"/>
                <a:ea typeface="+mj-ea"/>
              </a:rPr>
              <a:t>MySQL </a:t>
            </a:r>
            <a:r>
              <a:rPr lang="ko-KR" altLang="en-US" sz="1200">
                <a:latin typeface="+mj-ea"/>
                <a:ea typeface="+mj-ea"/>
              </a:rPr>
              <a:t>드라이버에 대한 설정 정보를 가져오는 과정</a:t>
            </a:r>
          </a:p>
        </p:txBody>
      </p:sp>
      <p:sp>
        <p:nvSpPr>
          <p:cNvPr id="5" name="TextBox 4"/>
          <p:cNvSpPr txBox="1"/>
          <p:nvPr/>
        </p:nvSpPr>
        <p:spPr>
          <a:xfrm>
            <a:off x="1411356" y="2196547"/>
            <a:ext cx="6639340" cy="276999"/>
          </a:xfrm>
          <a:prstGeom prst="rect">
            <a:avLst/>
          </a:prstGeom>
          <a:noFill/>
        </p:spPr>
        <p:txBody>
          <a:bodyPr wrap="square">
            <a:spAutoFit/>
          </a:bodyPr>
          <a:lstStyle/>
          <a:p>
            <a:pPr lvl="0">
              <a:defRPr/>
            </a:pPr>
            <a:r>
              <a:rPr lang="en-US" altLang="ko-KR" sz="1200" b="1">
                <a:latin typeface="+mj-ea"/>
                <a:ea typeface="+mj-ea"/>
              </a:rPr>
              <a:t>1. </a:t>
            </a:r>
            <a:r>
              <a:rPr lang="en-US" altLang="ko-KR" sz="1200">
                <a:latin typeface="+mj-ea"/>
                <a:ea typeface="+mj-ea"/>
              </a:rPr>
              <a:t>http://mvnrepository.com</a:t>
            </a:r>
            <a:r>
              <a:rPr lang="ko-KR" altLang="en-US" sz="1200">
                <a:latin typeface="+mj-ea"/>
                <a:ea typeface="+mj-ea"/>
              </a:rPr>
              <a:t>으로 접속합니다</a:t>
            </a:r>
            <a:r>
              <a:rPr lang="en-US" altLang="ko-KR" sz="1200">
                <a:latin typeface="+mj-ea"/>
                <a:ea typeface="+mj-ea"/>
              </a:rPr>
              <a:t>.</a:t>
            </a:r>
            <a:endParaRPr lang="ko-KR" altLang="en-US" sz="1200">
              <a:latin typeface="+mj-ea"/>
              <a:ea typeface="+mj-ea"/>
            </a:endParaRPr>
          </a:p>
        </p:txBody>
      </p:sp>
      <p:pic>
        <p:nvPicPr>
          <p:cNvPr id="8" name="그림 7"/>
          <p:cNvPicPr/>
          <p:nvPr/>
        </p:nvPicPr>
        <p:blipFill rotWithShape="1">
          <a:blip r:embed="rId2">
            <a:alphaModFix/>
            <a:lum/>
          </a:blip>
          <a:stretch>
            <a:fillRect/>
          </a:stretch>
        </p:blipFill>
        <p:spPr>
          <a:xfrm>
            <a:off x="1452797" y="2473546"/>
            <a:ext cx="5731510" cy="2508885"/>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28.4 </a:t>
            </a:r>
            <a:r>
              <a:rPr lang="ko-KR" altLang="en-US" sz="2800">
                <a:solidFill>
                  <a:schemeClr val="bg1">
                    <a:lumMod val="65000"/>
                  </a:schemeClr>
                </a:solidFill>
              </a:rPr>
              <a:t>스프링 이메일 사용하기</a:t>
            </a:r>
          </a:p>
        </p:txBody>
      </p:sp>
      <p:sp>
        <p:nvSpPr>
          <p:cNvPr id="3" name="TextBox 2"/>
          <p:cNvSpPr txBox="1"/>
          <p:nvPr/>
        </p:nvSpPr>
        <p:spPr>
          <a:xfrm>
            <a:off x="983974" y="1530626"/>
            <a:ext cx="6728791" cy="276999"/>
          </a:xfrm>
          <a:prstGeom prst="rect">
            <a:avLst/>
          </a:prstGeom>
          <a:noFill/>
        </p:spPr>
        <p:txBody>
          <a:bodyPr wrap="square">
            <a:spAutoFit/>
          </a:bodyPr>
          <a:lstStyle/>
          <a:p>
            <a:pPr lvl="0">
              <a:defRPr/>
            </a:pPr>
            <a:r>
              <a:rPr lang="en-US" altLang="ko-KR" sz="1200" b="1">
                <a:latin typeface="+mj-ea"/>
                <a:ea typeface="+mj-ea"/>
              </a:rPr>
              <a:t>2. </a:t>
            </a:r>
            <a:r>
              <a:rPr lang="ko-KR" altLang="en-US" sz="1200">
                <a:latin typeface="+mj-ea"/>
                <a:ea typeface="+mj-ea"/>
              </a:rPr>
              <a:t>검책창에 </a:t>
            </a:r>
            <a:r>
              <a:rPr lang="en-US" altLang="ko-KR" sz="1200">
                <a:latin typeface="+mj-ea"/>
                <a:ea typeface="+mj-ea"/>
              </a:rPr>
              <a:t>mysql</a:t>
            </a:r>
            <a:r>
              <a:rPr lang="ko-KR" altLang="en-US" sz="1200">
                <a:latin typeface="+mj-ea"/>
                <a:ea typeface="+mj-ea"/>
              </a:rPr>
              <a:t>이라 입력하고 </a:t>
            </a:r>
            <a:r>
              <a:rPr lang="en-US" altLang="ko-KR" sz="1200">
                <a:latin typeface="+mj-ea"/>
                <a:ea typeface="+mj-ea"/>
              </a:rPr>
              <a:t>Search</a:t>
            </a:r>
            <a:r>
              <a:rPr lang="ko-KR" altLang="en-US" sz="1200">
                <a:latin typeface="+mj-ea"/>
                <a:ea typeface="+mj-ea"/>
              </a:rPr>
              <a:t>를 클릭합니다</a:t>
            </a:r>
            <a:r>
              <a:rPr lang="en-US" altLang="ko-KR" sz="1200">
                <a:latin typeface="+mj-ea"/>
                <a:ea typeface="+mj-ea"/>
              </a:rPr>
              <a:t>.</a:t>
            </a:r>
            <a:endParaRPr lang="ko-KR" altLang="en-US" sz="1200">
              <a:latin typeface="+mj-ea"/>
              <a:ea typeface="+mj-ea"/>
            </a:endParaRPr>
          </a:p>
        </p:txBody>
      </p:sp>
      <p:sp>
        <p:nvSpPr>
          <p:cNvPr id="4" name="TextBox 3"/>
          <p:cNvSpPr txBox="1"/>
          <p:nvPr/>
        </p:nvSpPr>
        <p:spPr>
          <a:xfrm>
            <a:off x="983974" y="3059955"/>
            <a:ext cx="6728791" cy="276999"/>
          </a:xfrm>
          <a:prstGeom prst="rect">
            <a:avLst/>
          </a:prstGeom>
          <a:noFill/>
        </p:spPr>
        <p:txBody>
          <a:bodyPr wrap="square">
            <a:spAutoFit/>
          </a:bodyPr>
          <a:lstStyle/>
          <a:p>
            <a:pPr lvl="0">
              <a:defRPr/>
            </a:pPr>
            <a:r>
              <a:rPr lang="en-US" altLang="ko-KR" sz="1200" b="1">
                <a:latin typeface="+mj-ea"/>
                <a:ea typeface="+mj-ea"/>
              </a:rPr>
              <a:t>3. </a:t>
            </a:r>
            <a:r>
              <a:rPr lang="ko-KR" altLang="en-US" sz="1200">
                <a:latin typeface="+mj-ea"/>
                <a:ea typeface="+mj-ea"/>
              </a:rPr>
              <a:t>검색 목록에서 </a:t>
            </a:r>
            <a:r>
              <a:rPr lang="en-US" altLang="ko-KR" sz="1200">
                <a:latin typeface="+mj-ea"/>
                <a:ea typeface="+mj-ea"/>
              </a:rPr>
              <a:t>MySQL Connector/J</a:t>
            </a:r>
            <a:r>
              <a:rPr lang="ko-KR" altLang="en-US" sz="1200">
                <a:latin typeface="+mj-ea"/>
                <a:ea typeface="+mj-ea"/>
              </a:rPr>
              <a:t>를 클릭합니다</a:t>
            </a:r>
            <a:r>
              <a:rPr lang="en-US" altLang="ko-KR" sz="1200">
                <a:latin typeface="+mj-ea"/>
                <a:ea typeface="+mj-ea"/>
              </a:rPr>
              <a:t>.</a:t>
            </a:r>
            <a:endParaRPr lang="ko-KR" altLang="en-US" sz="1200">
              <a:latin typeface="+mj-ea"/>
              <a:ea typeface="+mj-ea"/>
            </a:endParaRPr>
          </a:p>
        </p:txBody>
      </p:sp>
      <p:pic>
        <p:nvPicPr>
          <p:cNvPr id="8" name="그림 7"/>
          <p:cNvPicPr/>
          <p:nvPr/>
        </p:nvPicPr>
        <p:blipFill rotWithShape="1">
          <a:blip r:embed="rId2">
            <a:alphaModFix/>
            <a:lum/>
          </a:blip>
          <a:stretch>
            <a:fillRect/>
          </a:stretch>
        </p:blipFill>
        <p:spPr>
          <a:xfrm>
            <a:off x="1313556" y="1963861"/>
            <a:ext cx="5731510" cy="604520"/>
          </a:xfrm>
          <a:prstGeom prst="rect">
            <a:avLst/>
          </a:prstGeom>
          <a:ln>
            <a:solidFill>
              <a:schemeClr val="tx1"/>
            </a:solidFill>
          </a:ln>
        </p:spPr>
      </p:pic>
      <p:sp>
        <p:nvSpPr>
          <p:cNvPr id="5" name="직사각형 4"/>
          <p:cNvSpPr/>
          <p:nvPr/>
        </p:nvSpPr>
        <p:spPr>
          <a:xfrm>
            <a:off x="3240157" y="2335696"/>
            <a:ext cx="465362" cy="21280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 name="직사각형 9"/>
          <p:cNvSpPr/>
          <p:nvPr/>
        </p:nvSpPr>
        <p:spPr>
          <a:xfrm>
            <a:off x="6559826" y="2335695"/>
            <a:ext cx="465362" cy="21280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1" name="그림 10"/>
          <p:cNvPicPr/>
          <p:nvPr/>
        </p:nvPicPr>
        <p:blipFill rotWithShape="1">
          <a:blip r:embed="rId3">
            <a:alphaModFix/>
            <a:lum/>
          </a:blip>
          <a:stretch>
            <a:fillRect/>
          </a:stretch>
        </p:blipFill>
        <p:spPr>
          <a:xfrm>
            <a:off x="1313556" y="3336954"/>
            <a:ext cx="5027516" cy="2712885"/>
          </a:xfrm>
          <a:prstGeom prst="rect">
            <a:avLst/>
          </a:prstGeom>
          <a:ln>
            <a:solidFill>
              <a:schemeClr val="tx1"/>
            </a:solidFill>
          </a:ln>
        </p:spPr>
      </p:pic>
      <p:sp>
        <p:nvSpPr>
          <p:cNvPr id="6" name="직사각형 5"/>
          <p:cNvSpPr/>
          <p:nvPr/>
        </p:nvSpPr>
        <p:spPr>
          <a:xfrm>
            <a:off x="1808922" y="3906078"/>
            <a:ext cx="1162878" cy="15902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28.4 </a:t>
            </a:r>
            <a:r>
              <a:rPr lang="ko-KR" altLang="en-US" sz="2800">
                <a:solidFill>
                  <a:schemeClr val="bg1">
                    <a:lumMod val="65000"/>
                  </a:schemeClr>
                </a:solidFill>
              </a:rPr>
              <a:t>스프링 이메일 사용하기</a:t>
            </a:r>
          </a:p>
        </p:txBody>
      </p:sp>
      <p:sp>
        <p:nvSpPr>
          <p:cNvPr id="3" name="TextBox 2"/>
          <p:cNvSpPr txBox="1"/>
          <p:nvPr/>
        </p:nvSpPr>
        <p:spPr>
          <a:xfrm>
            <a:off x="1053548" y="1461052"/>
            <a:ext cx="6768548" cy="276999"/>
          </a:xfrm>
          <a:prstGeom prst="rect">
            <a:avLst/>
          </a:prstGeom>
          <a:noFill/>
        </p:spPr>
        <p:txBody>
          <a:bodyPr wrap="square">
            <a:spAutoFit/>
          </a:bodyPr>
          <a:lstStyle/>
          <a:p>
            <a:pPr lvl="0">
              <a:defRPr/>
            </a:pPr>
            <a:r>
              <a:rPr lang="en-US" altLang="ko-KR" sz="1200" b="1">
                <a:latin typeface="+mj-ea"/>
                <a:ea typeface="+mj-ea"/>
              </a:rPr>
              <a:t>4. </a:t>
            </a:r>
            <a:r>
              <a:rPr lang="en-US" altLang="ko-KR" sz="1200">
                <a:latin typeface="+mj-ea"/>
                <a:ea typeface="+mj-ea"/>
              </a:rPr>
              <a:t>6.0.6 </a:t>
            </a:r>
            <a:r>
              <a:rPr lang="ko-KR" altLang="en-US" sz="1200">
                <a:latin typeface="+mj-ea"/>
                <a:ea typeface="+mj-ea"/>
              </a:rPr>
              <a:t>버전을 클릭합니다</a:t>
            </a:r>
            <a:r>
              <a:rPr lang="en-US" altLang="ko-KR" sz="1200">
                <a:latin typeface="+mj-ea"/>
                <a:ea typeface="+mj-ea"/>
              </a:rPr>
              <a:t>.</a:t>
            </a:r>
            <a:endParaRPr lang="ko-KR" altLang="en-US" sz="1200">
              <a:latin typeface="+mj-ea"/>
              <a:ea typeface="+mj-ea"/>
            </a:endParaRPr>
          </a:p>
        </p:txBody>
      </p:sp>
      <p:pic>
        <p:nvPicPr>
          <p:cNvPr id="6" name="그림 5"/>
          <p:cNvPicPr/>
          <p:nvPr/>
        </p:nvPicPr>
        <p:blipFill rotWithShape="1">
          <a:blip r:embed="rId2">
            <a:alphaModFix/>
            <a:lum/>
          </a:blip>
          <a:stretch>
            <a:fillRect/>
          </a:stretch>
        </p:blipFill>
        <p:spPr>
          <a:xfrm>
            <a:off x="1705679" y="1738051"/>
            <a:ext cx="4897755" cy="3531870"/>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28.4 </a:t>
            </a:r>
            <a:r>
              <a:rPr lang="ko-KR" altLang="en-US" sz="2800">
                <a:solidFill>
                  <a:schemeClr val="bg1">
                    <a:lumMod val="65000"/>
                  </a:schemeClr>
                </a:solidFill>
              </a:rPr>
              <a:t>스프링 이메일 사용하기</a:t>
            </a:r>
          </a:p>
        </p:txBody>
      </p:sp>
      <p:sp>
        <p:nvSpPr>
          <p:cNvPr id="3" name="TextBox 2"/>
          <p:cNvSpPr txBox="1"/>
          <p:nvPr/>
        </p:nvSpPr>
        <p:spPr>
          <a:xfrm>
            <a:off x="834887" y="1234455"/>
            <a:ext cx="6917635" cy="276999"/>
          </a:xfrm>
          <a:prstGeom prst="rect">
            <a:avLst/>
          </a:prstGeom>
          <a:noFill/>
        </p:spPr>
        <p:txBody>
          <a:bodyPr wrap="square">
            <a:spAutoFit/>
          </a:bodyPr>
          <a:lstStyle/>
          <a:p>
            <a:pPr lvl="0">
              <a:defRPr/>
            </a:pPr>
            <a:r>
              <a:rPr lang="en-US" altLang="ko-KR" sz="1200" b="1">
                <a:latin typeface="+mj-ea"/>
                <a:ea typeface="+mj-ea"/>
              </a:rPr>
              <a:t>5. </a:t>
            </a:r>
            <a:r>
              <a:rPr lang="en-US" altLang="ko-KR" sz="1200">
                <a:latin typeface="+mj-ea"/>
                <a:ea typeface="+mj-ea"/>
              </a:rPr>
              <a:t>Maven </a:t>
            </a:r>
            <a:r>
              <a:rPr lang="ko-KR" altLang="en-US" sz="1200">
                <a:latin typeface="+mj-ea"/>
                <a:ea typeface="+mj-ea"/>
              </a:rPr>
              <a:t>탭의 </a:t>
            </a:r>
            <a:r>
              <a:rPr lang="en-US" altLang="ko-KR" sz="1200">
                <a:latin typeface="+mj-ea"/>
                <a:ea typeface="+mj-ea"/>
              </a:rPr>
              <a:t>&lt;dependency&gt; </a:t>
            </a:r>
            <a:r>
              <a:rPr lang="ko-KR" altLang="en-US" sz="1200">
                <a:latin typeface="+mj-ea"/>
                <a:ea typeface="+mj-ea"/>
              </a:rPr>
              <a:t>태그 부분을 복사해 </a:t>
            </a:r>
            <a:r>
              <a:rPr lang="en-US" altLang="ko-KR" sz="1200">
                <a:latin typeface="+mj-ea"/>
                <a:ea typeface="+mj-ea"/>
              </a:rPr>
              <a:t>pom.xml</a:t>
            </a:r>
            <a:r>
              <a:rPr lang="ko-KR" altLang="en-US" sz="1200">
                <a:latin typeface="+mj-ea"/>
                <a:ea typeface="+mj-ea"/>
              </a:rPr>
              <a:t>에 붙여 넣습니다</a:t>
            </a:r>
            <a:r>
              <a:rPr lang="en-US" altLang="ko-KR" sz="1200">
                <a:latin typeface="+mj-ea"/>
                <a:ea typeface="+mj-ea"/>
              </a:rPr>
              <a:t>.</a:t>
            </a:r>
            <a:endParaRPr lang="ko-KR" altLang="en-US" sz="1200">
              <a:latin typeface="+mj-ea"/>
              <a:ea typeface="+mj-ea"/>
            </a:endParaRPr>
          </a:p>
        </p:txBody>
      </p:sp>
      <p:sp>
        <p:nvSpPr>
          <p:cNvPr id="7" name="TextBox 6"/>
          <p:cNvSpPr txBox="1"/>
          <p:nvPr/>
        </p:nvSpPr>
        <p:spPr>
          <a:xfrm>
            <a:off x="834887" y="4021737"/>
            <a:ext cx="7354957" cy="276999"/>
          </a:xfrm>
          <a:prstGeom prst="rect">
            <a:avLst/>
          </a:prstGeom>
          <a:noFill/>
        </p:spPr>
        <p:txBody>
          <a:bodyPr wrap="square">
            <a:spAutoFit/>
          </a:bodyPr>
          <a:lstStyle/>
          <a:p>
            <a:pPr lvl="0">
              <a:defRPr/>
            </a:pPr>
            <a:r>
              <a:rPr lang="en-US" altLang="ko-KR" sz="1200" b="1">
                <a:latin typeface="+mj-ea"/>
                <a:ea typeface="+mj-ea"/>
              </a:rPr>
              <a:t>6. </a:t>
            </a:r>
            <a:r>
              <a:rPr lang="ko-KR" altLang="en-US" sz="1200">
                <a:latin typeface="+mj-ea"/>
                <a:ea typeface="+mj-ea"/>
              </a:rPr>
              <a:t>스프링 부트에서 설정하려면 </a:t>
            </a:r>
            <a:r>
              <a:rPr lang="en-US" altLang="ko-KR" sz="1200">
                <a:latin typeface="+mj-ea"/>
                <a:ea typeface="+mj-ea"/>
              </a:rPr>
              <a:t>Gradle </a:t>
            </a:r>
            <a:r>
              <a:rPr lang="ko-KR" altLang="en-US" sz="1200">
                <a:latin typeface="+mj-ea"/>
                <a:ea typeface="+mj-ea"/>
              </a:rPr>
              <a:t>탭을 클릭한 후 그루비로 된 정보를 복사해 붙여 넣습니다</a:t>
            </a:r>
            <a:r>
              <a:rPr lang="en-US" altLang="ko-KR" sz="1200">
                <a:latin typeface="+mj-ea"/>
                <a:ea typeface="+mj-ea"/>
              </a:rPr>
              <a:t>.</a:t>
            </a:r>
            <a:endParaRPr lang="ko-KR" altLang="en-US" sz="1200">
              <a:latin typeface="+mj-ea"/>
              <a:ea typeface="+mj-ea"/>
            </a:endParaRPr>
          </a:p>
        </p:txBody>
      </p:sp>
      <p:pic>
        <p:nvPicPr>
          <p:cNvPr id="9" name="그림 8"/>
          <p:cNvPicPr/>
          <p:nvPr/>
        </p:nvPicPr>
        <p:blipFill rotWithShape="1">
          <a:blip r:embed="rId2">
            <a:alphaModFix/>
            <a:lum/>
          </a:blip>
          <a:stretch>
            <a:fillRect/>
          </a:stretch>
        </p:blipFill>
        <p:spPr>
          <a:xfrm>
            <a:off x="1777199" y="1511454"/>
            <a:ext cx="5033010" cy="2338705"/>
          </a:xfrm>
          <a:prstGeom prst="rect">
            <a:avLst/>
          </a:prstGeom>
          <a:ln>
            <a:solidFill>
              <a:schemeClr val="tx1"/>
            </a:solidFill>
          </a:ln>
        </p:spPr>
      </p:pic>
      <p:sp>
        <p:nvSpPr>
          <p:cNvPr id="4" name="직사각형 3"/>
          <p:cNvSpPr/>
          <p:nvPr/>
        </p:nvSpPr>
        <p:spPr>
          <a:xfrm>
            <a:off x="1898374" y="2680806"/>
            <a:ext cx="3349487" cy="68855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0" name="그림 9"/>
          <p:cNvPicPr/>
          <p:nvPr/>
        </p:nvPicPr>
        <p:blipFill rotWithShape="1">
          <a:blip r:embed="rId3">
            <a:alphaModFix/>
            <a:lum/>
          </a:blip>
          <a:stretch>
            <a:fillRect/>
          </a:stretch>
        </p:blipFill>
        <p:spPr>
          <a:xfrm>
            <a:off x="1777199" y="4298736"/>
            <a:ext cx="5287010" cy="2346960"/>
          </a:xfrm>
          <a:prstGeom prst="rect">
            <a:avLst/>
          </a:prstGeom>
          <a:ln>
            <a:solidFill>
              <a:schemeClr val="tx1"/>
            </a:solidFill>
          </a:ln>
        </p:spPr>
      </p:pic>
      <p:sp>
        <p:nvSpPr>
          <p:cNvPr id="5" name="직사각형 4"/>
          <p:cNvSpPr/>
          <p:nvPr/>
        </p:nvSpPr>
        <p:spPr>
          <a:xfrm>
            <a:off x="1898374" y="5472216"/>
            <a:ext cx="3538330" cy="29248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28.4 </a:t>
            </a:r>
            <a:r>
              <a:rPr lang="ko-KR" altLang="en-US" sz="2800">
                <a:solidFill>
                  <a:schemeClr val="bg1">
                    <a:lumMod val="65000"/>
                  </a:schemeClr>
                </a:solidFill>
              </a:rPr>
              <a:t>스프링 이메일 사용하기</a:t>
            </a:r>
          </a:p>
        </p:txBody>
      </p:sp>
      <p:sp>
        <p:nvSpPr>
          <p:cNvPr id="3" name="TextBox 2"/>
          <p:cNvSpPr txBox="1"/>
          <p:nvPr/>
        </p:nvSpPr>
        <p:spPr>
          <a:xfrm>
            <a:off x="675861" y="1530626"/>
            <a:ext cx="6887817" cy="276999"/>
          </a:xfrm>
          <a:prstGeom prst="rect">
            <a:avLst/>
          </a:prstGeom>
          <a:noFill/>
        </p:spPr>
        <p:txBody>
          <a:bodyPr wrap="square">
            <a:spAutoFit/>
          </a:bodyPr>
          <a:lstStyle/>
          <a:p>
            <a:pPr lvl="0">
              <a:defRPr/>
            </a:pPr>
            <a:r>
              <a:rPr lang="en-US" altLang="ko-KR" sz="1200">
                <a:latin typeface="+mj-ea"/>
                <a:ea typeface="+mj-ea"/>
              </a:rPr>
              <a:t>7. pom.xml</a:t>
            </a:r>
            <a:r>
              <a:rPr lang="ko-KR" altLang="en-US" sz="1200">
                <a:latin typeface="+mj-ea"/>
                <a:ea typeface="+mj-ea"/>
              </a:rPr>
              <a:t>에 설정한 후 라이브러리를 다운로드합니다</a:t>
            </a:r>
            <a:r>
              <a:rPr lang="en-US" altLang="ko-KR" sz="1200">
                <a:latin typeface="+mj-ea"/>
                <a:ea typeface="+mj-ea"/>
              </a:rPr>
              <a:t>.</a:t>
            </a:r>
            <a:endParaRPr lang="ko-KR" altLang="en-US" sz="1200">
              <a:latin typeface="+mj-ea"/>
              <a:ea typeface="+mj-ea"/>
            </a:endParaRPr>
          </a:p>
        </p:txBody>
      </p:sp>
      <p:sp>
        <p:nvSpPr>
          <p:cNvPr id="4" name="TextBox 3"/>
          <p:cNvSpPr txBox="1"/>
          <p:nvPr/>
        </p:nvSpPr>
        <p:spPr>
          <a:xfrm>
            <a:off x="675861" y="3228922"/>
            <a:ext cx="6997148" cy="264848"/>
          </a:xfrm>
          <a:prstGeom prst="rect">
            <a:avLst/>
          </a:prstGeom>
          <a:noFill/>
        </p:spPr>
        <p:txBody>
          <a:bodyPr wrap="square">
            <a:spAutoFit/>
          </a:bodyPr>
          <a:lstStyle/>
          <a:p>
            <a:pPr lvl="0">
              <a:defRPr/>
            </a:pPr>
            <a:r>
              <a:rPr lang="en-US" altLang="ko-KR" sz="1200">
                <a:latin typeface="+mj-ea"/>
                <a:ea typeface="+mj-ea"/>
              </a:rPr>
              <a:t>8. Maven Dependency</a:t>
            </a:r>
            <a:r>
              <a:rPr lang="ko-KR" altLang="en-US" sz="1200">
                <a:latin typeface="+mj-ea"/>
                <a:ea typeface="+mj-ea"/>
              </a:rPr>
              <a:t>에 </a:t>
            </a:r>
            <a:r>
              <a:rPr lang="en-US" altLang="ko-KR" sz="1200">
                <a:latin typeface="+mj-ea"/>
                <a:ea typeface="+mj-ea"/>
              </a:rPr>
              <a:t>MySQL </a:t>
            </a:r>
            <a:r>
              <a:rPr lang="ko-KR" altLang="en-US" sz="1200">
                <a:latin typeface="+mj-ea"/>
                <a:ea typeface="+mj-ea"/>
              </a:rPr>
              <a:t>드라이버가 설치된 것을 확인할 수 있습니다</a:t>
            </a:r>
            <a:r>
              <a:rPr lang="en-US" altLang="ko-KR" sz="1200">
                <a:latin typeface="+mj-ea"/>
                <a:ea typeface="+mj-ea"/>
              </a:rPr>
              <a:t>.</a:t>
            </a:r>
            <a:endParaRPr lang="ko-KR" altLang="en-US" sz="1200">
              <a:latin typeface="+mj-ea"/>
              <a:ea typeface="+mj-ea"/>
            </a:endParaRPr>
          </a:p>
        </p:txBody>
      </p:sp>
      <p:pic>
        <p:nvPicPr>
          <p:cNvPr id="8" name="그림 7"/>
          <p:cNvPicPr/>
          <p:nvPr/>
        </p:nvPicPr>
        <p:blipFill rotWithShape="1">
          <a:blip r:embed="rId2">
            <a:alphaModFix/>
            <a:lum/>
          </a:blip>
          <a:stretch>
            <a:fillRect/>
          </a:stretch>
        </p:blipFill>
        <p:spPr>
          <a:xfrm>
            <a:off x="1308680" y="1934222"/>
            <a:ext cx="5731510" cy="902335"/>
          </a:xfrm>
          <a:prstGeom prst="rect">
            <a:avLst/>
          </a:prstGeom>
          <a:ln>
            <a:solidFill>
              <a:schemeClr val="tx1"/>
            </a:solidFill>
          </a:ln>
        </p:spPr>
      </p:pic>
      <p:grpSp>
        <p:nvGrpSpPr>
          <p:cNvPr id="6" name="그룹 5"/>
          <p:cNvGrpSpPr/>
          <p:nvPr/>
        </p:nvGrpSpPr>
        <p:grpSpPr>
          <a:xfrm>
            <a:off x="1308680" y="3563178"/>
            <a:ext cx="2495550" cy="1540565"/>
            <a:chOff x="1308680" y="3563178"/>
            <a:chExt cx="2495550" cy="1540565"/>
          </a:xfrm>
        </p:grpSpPr>
        <p:pic>
          <p:nvPicPr>
            <p:cNvPr id="9" name="그림 8"/>
            <p:cNvPicPr/>
            <p:nvPr/>
          </p:nvPicPr>
          <p:blipFill rotWithShape="1">
            <a:blip r:embed="rId3">
              <a:alphaModFix/>
              <a:lum/>
            </a:blip>
            <a:stretch>
              <a:fillRect/>
            </a:stretch>
          </p:blipFill>
          <p:spPr>
            <a:xfrm>
              <a:off x="1308680" y="3563178"/>
              <a:ext cx="2495550" cy="1524000"/>
            </a:xfrm>
            <a:prstGeom prst="rect">
              <a:avLst/>
            </a:prstGeom>
            <a:ln>
              <a:solidFill>
                <a:schemeClr val="tx1"/>
              </a:solidFill>
            </a:ln>
          </p:spPr>
        </p:pic>
        <p:sp>
          <p:nvSpPr>
            <p:cNvPr id="5" name="직사각형 4"/>
            <p:cNvSpPr/>
            <p:nvPr/>
          </p:nvSpPr>
          <p:spPr>
            <a:xfrm>
              <a:off x="1500808" y="4888395"/>
              <a:ext cx="2303421" cy="21534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28.5 </a:t>
            </a:r>
            <a:r>
              <a:rPr lang="ko-KR" altLang="en-US" sz="2800">
                <a:solidFill>
                  <a:schemeClr val="bg1">
                    <a:lumMod val="65000"/>
                  </a:schemeClr>
                </a:solidFill>
              </a:rPr>
              <a:t>스프링 인터셉터 사용하기</a:t>
            </a:r>
            <a:endParaRPr lang="ko-KR" altLang="en-US" sz="2800" spc="-89">
              <a:solidFill>
                <a:srgbClr val="281F3D"/>
              </a:solidFill>
            </a:endParaRPr>
          </a:p>
        </p:txBody>
      </p:sp>
      <p:sp>
        <p:nvSpPr>
          <p:cNvPr id="3" name="TextBox 2"/>
          <p:cNvSpPr txBox="1"/>
          <p:nvPr/>
        </p:nvSpPr>
        <p:spPr>
          <a:xfrm>
            <a:off x="695739" y="1431884"/>
            <a:ext cx="4035287" cy="276999"/>
          </a:xfrm>
          <a:prstGeom prst="rect">
            <a:avLst/>
          </a:prstGeom>
          <a:noFill/>
        </p:spPr>
        <p:txBody>
          <a:bodyPr wrap="square">
            <a:spAutoFit/>
          </a:bodyPr>
          <a:lstStyle/>
          <a:p>
            <a:pPr lvl="0"/>
            <a:r>
              <a:rPr lang="ko-KR" altLang="en-US" sz="1200" b="1">
                <a:latin typeface="+mj-ea"/>
                <a:ea typeface="+mj-ea"/>
              </a:rPr>
              <a:t>인터셉터</a:t>
            </a:r>
            <a:r>
              <a:rPr lang="en-US" altLang="ko-KR" sz="1200" b="1">
                <a:latin typeface="+mj-ea"/>
                <a:ea typeface="+mj-ea"/>
              </a:rPr>
              <a:t>(Interceptor)</a:t>
            </a:r>
            <a:endParaRPr lang="ko-KR" altLang="en-US" sz="1200" b="1">
              <a:latin typeface="+mj-ea"/>
              <a:ea typeface="+mj-ea"/>
            </a:endParaRPr>
          </a:p>
        </p:txBody>
      </p:sp>
      <p:sp>
        <p:nvSpPr>
          <p:cNvPr id="4" name="TextBox 3"/>
          <p:cNvSpPr txBox="1"/>
          <p:nvPr/>
        </p:nvSpPr>
        <p:spPr>
          <a:xfrm>
            <a:off x="765313" y="1690301"/>
            <a:ext cx="7215809" cy="908119"/>
          </a:xfrm>
          <a:prstGeom prst="rect">
            <a:avLst/>
          </a:prstGeom>
          <a:noFill/>
          <a:ln w="19050">
            <a:solidFill>
              <a:srgbClr val="00B0F0"/>
            </a:solidFill>
          </a:ln>
        </p:spPr>
        <p:txBody>
          <a:bodyPr wrap="square">
            <a:spAutoFit/>
          </a:bodyPr>
          <a:lstStyle/>
          <a:p>
            <a:pPr marL="171450" indent="-171450">
              <a:lnSpc>
                <a:spcPct val="150000"/>
              </a:lnSpc>
              <a:buFont typeface="Arial"/>
              <a:buChar char="•"/>
            </a:pPr>
            <a:r>
              <a:rPr lang="ko-KR" altLang="en-US" sz="1200">
                <a:latin typeface="+mj-ea"/>
                <a:ea typeface="+mj-ea"/>
              </a:rPr>
              <a:t>브라우저 요청 시 요청 메서드 호출 전후에 개발자가 원하는 기능을 수행함</a:t>
            </a:r>
          </a:p>
          <a:p>
            <a:pPr marL="171450" indent="-171450">
              <a:lnSpc>
                <a:spcPct val="150000"/>
              </a:lnSpc>
              <a:buFont typeface="Arial"/>
              <a:buChar char="•"/>
            </a:pPr>
            <a:r>
              <a:rPr lang="ko-KR" altLang="en-US" sz="1200">
                <a:latin typeface="+mj-ea"/>
                <a:ea typeface="+mj-ea"/>
              </a:rPr>
              <a:t>필터와 기능이 유사하지만 필터보다 좀 더 자유롭게 위치를 변경해서 기능을 수행함</a:t>
            </a:r>
          </a:p>
          <a:p>
            <a:pPr marL="171450" indent="-171450">
              <a:lnSpc>
                <a:spcPct val="150000"/>
              </a:lnSpc>
              <a:buFont typeface="Arial"/>
              <a:buChar char="•"/>
            </a:pPr>
            <a:r>
              <a:rPr lang="ko-KR" altLang="en-US" sz="1200">
                <a:latin typeface="+mj-ea"/>
                <a:ea typeface="+mj-ea"/>
              </a:rPr>
              <a:t>쿠키</a:t>
            </a:r>
            <a:r>
              <a:rPr lang="en-US" altLang="ko-KR" sz="1200">
                <a:latin typeface="+mj-ea"/>
                <a:ea typeface="+mj-ea"/>
              </a:rPr>
              <a:t>(Cookie) </a:t>
            </a:r>
            <a:r>
              <a:rPr lang="ko-KR" altLang="en-US" sz="1200">
                <a:latin typeface="+mj-ea"/>
                <a:ea typeface="+mj-ea"/>
              </a:rPr>
              <a:t>제어</a:t>
            </a:r>
            <a:r>
              <a:rPr lang="en-US" altLang="ko-KR" sz="1200">
                <a:latin typeface="+mj-ea"/>
                <a:ea typeface="+mj-ea"/>
              </a:rPr>
              <a:t>, </a:t>
            </a:r>
            <a:r>
              <a:rPr lang="ko-KR" altLang="en-US" sz="1200">
                <a:latin typeface="+mj-ea"/>
                <a:ea typeface="+mj-ea"/>
              </a:rPr>
              <a:t>파일 업로드 등의 작업을 수행함</a:t>
            </a:r>
          </a:p>
        </p:txBody>
      </p:sp>
      <p:sp>
        <p:nvSpPr>
          <p:cNvPr id="5" name="TextBox 4"/>
          <p:cNvSpPr txBox="1"/>
          <p:nvPr/>
        </p:nvSpPr>
        <p:spPr>
          <a:xfrm>
            <a:off x="695739" y="2743200"/>
            <a:ext cx="4731026" cy="264795"/>
          </a:xfrm>
          <a:prstGeom prst="rect">
            <a:avLst/>
          </a:prstGeom>
          <a:noFill/>
        </p:spPr>
        <p:txBody>
          <a:bodyPr wrap="square">
            <a:spAutoFit/>
          </a:bodyPr>
          <a:lstStyle/>
          <a:p>
            <a:pPr lvl="0"/>
            <a:r>
              <a:rPr lang="ko-KR" altLang="en-US" sz="1200" b="1"/>
              <a:t>인터셉터와 필터 동작 과정</a:t>
            </a:r>
          </a:p>
        </p:txBody>
      </p:sp>
      <p:pic>
        <p:nvPicPr>
          <p:cNvPr id="3074" name="Picture 2"/>
          <p:cNvPicPr>
            <a:picLocks noChangeAspect="1" noChangeArrowheads="1"/>
          </p:cNvPicPr>
          <p:nvPr/>
        </p:nvPicPr>
        <p:blipFill rotWithShape="1">
          <a:blip r:embed="rId2">
            <a:alphaModFix/>
            <a:lum/>
          </a:blip>
          <a:srcRect/>
          <a:stretch>
            <a:fillRect/>
          </a:stretch>
        </p:blipFill>
        <p:spPr>
          <a:xfrm>
            <a:off x="852506" y="3008495"/>
            <a:ext cx="5894387" cy="3575050"/>
          </a:xfrm>
          <a:prstGeom prst="rect">
            <a:avLst/>
          </a:prstGeom>
          <a:noFill/>
          <a:ln w="9525">
            <a:solidFill>
              <a:schemeClr val="tx1"/>
            </a:solidFill>
            <a:miter/>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28.5 </a:t>
            </a:r>
            <a:r>
              <a:rPr lang="ko-KR" altLang="en-US" sz="2800">
                <a:solidFill>
                  <a:schemeClr val="bg1">
                    <a:lumMod val="65000"/>
                  </a:schemeClr>
                </a:solidFill>
              </a:rPr>
              <a:t>스프링 인터셉터 사용하기</a:t>
            </a:r>
            <a:endParaRPr lang="ko-KR" altLang="en-US" sz="2800" spc="-89">
              <a:solidFill>
                <a:srgbClr val="281F3D"/>
              </a:solidFill>
            </a:endParaRPr>
          </a:p>
        </p:txBody>
      </p:sp>
      <p:sp>
        <p:nvSpPr>
          <p:cNvPr id="3" name="TextBox 2"/>
          <p:cNvSpPr txBox="1"/>
          <p:nvPr/>
        </p:nvSpPr>
        <p:spPr>
          <a:xfrm>
            <a:off x="795130" y="1411357"/>
            <a:ext cx="5615609" cy="263138"/>
          </a:xfrm>
          <a:prstGeom prst="rect">
            <a:avLst/>
          </a:prstGeom>
          <a:noFill/>
        </p:spPr>
        <p:txBody>
          <a:bodyPr wrap="square">
            <a:spAutoFit/>
          </a:bodyPr>
          <a:lstStyle/>
          <a:p>
            <a:pPr lvl="0"/>
            <a:r>
              <a:rPr lang="ko-KR" altLang="en-US" sz="1200" b="1">
                <a:latin typeface="+mj-ea"/>
                <a:ea typeface="+mj-ea"/>
              </a:rPr>
              <a:t>스프링의 </a:t>
            </a:r>
            <a:r>
              <a:rPr lang="en-US" altLang="ko-KR" sz="1200" b="1">
                <a:latin typeface="+mj-ea"/>
                <a:ea typeface="+mj-ea"/>
              </a:rPr>
              <a:t>HandlerInterceptor </a:t>
            </a:r>
            <a:r>
              <a:rPr lang="ko-KR" altLang="en-US" sz="1200" b="1">
                <a:latin typeface="+mj-ea"/>
                <a:ea typeface="+mj-ea"/>
              </a:rPr>
              <a:t>클래스의 여러 가지 메서드</a:t>
            </a:r>
          </a:p>
        </p:txBody>
      </p:sp>
      <p:graphicFrame>
        <p:nvGraphicFramePr>
          <p:cNvPr id="4" name="표 3"/>
          <p:cNvGraphicFramePr>
            <a:graphicFrameLocks noGrp="1"/>
          </p:cNvGraphicFramePr>
          <p:nvPr/>
        </p:nvGraphicFramePr>
        <p:xfrm>
          <a:off x="907775" y="1668449"/>
          <a:ext cx="7123043" cy="975360"/>
        </p:xfrm>
        <a:graphic>
          <a:graphicData uri="http://schemas.openxmlformats.org/drawingml/2006/table">
            <a:tbl>
              <a:tblPr firstRow="1" bandRow="1">
                <a:tableStyleId>{5C22544A-7EE6-4342-B048-85BDC9FD1C3A}</a:tableStyleId>
              </a:tblPr>
              <a:tblGrid>
                <a:gridCol w="1666460">
                  <a:extLst>
                    <a:ext uri="{9D8B030D-6E8A-4147-A177-3AD203B41FA5}">
                      <a16:colId xmlns:a16="http://schemas.microsoft.com/office/drawing/2014/main" val="20000"/>
                    </a:ext>
                  </a:extLst>
                </a:gridCol>
                <a:gridCol w="5456583">
                  <a:extLst>
                    <a:ext uri="{9D8B030D-6E8A-4147-A177-3AD203B41FA5}">
                      <a16:colId xmlns:a16="http://schemas.microsoft.com/office/drawing/2014/main" val="20001"/>
                    </a:ext>
                  </a:extLst>
                </a:gridCol>
              </a:tblGrid>
              <a:tr h="210017">
                <a:tc>
                  <a:txBody>
                    <a:bodyPr/>
                    <a:lstStyle/>
                    <a:p>
                      <a:pPr latinLnBrk="1"/>
                      <a:r>
                        <a:rPr lang="ko-KR" altLang="en-US" sz="1000">
                          <a:solidFill>
                            <a:schemeClr val="tx1"/>
                          </a:solidFill>
                          <a:latin typeface="+mj-ea"/>
                          <a:ea typeface="+mj-ea"/>
                        </a:rPr>
                        <a:t>메서드</a:t>
                      </a: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solidFill>
                      <a:schemeClr val="accent5">
                        <a:lumMod val="40000"/>
                        <a:lumOff val="60000"/>
                      </a:schemeClr>
                    </a:solidFill>
                  </a:tcPr>
                </a:tc>
                <a:tc>
                  <a:txBody>
                    <a:bodyPr/>
                    <a:lstStyle/>
                    <a:p>
                      <a:pPr latinLnBrk="1"/>
                      <a:r>
                        <a:rPr lang="ko-KR" altLang="en-US" sz="1000">
                          <a:solidFill>
                            <a:schemeClr val="tx1"/>
                          </a:solidFill>
                          <a:latin typeface="+mj-ea"/>
                          <a:ea typeface="+mj-ea"/>
                        </a:rPr>
                        <a:t>기능</a:t>
                      </a: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solidFill>
                      <a:schemeClr val="accent5">
                        <a:lumMod val="40000"/>
                        <a:lumOff val="60000"/>
                      </a:schemeClr>
                    </a:solidFill>
                  </a:tcPr>
                </a:tc>
                <a:extLst>
                  <a:ext uri="{0D108BD9-81ED-4DB2-BD59-A6C34878D82A}">
                    <a16:rowId xmlns:a16="http://schemas.microsoft.com/office/drawing/2014/main" val="10000"/>
                  </a:ext>
                </a:extLst>
              </a:tr>
              <a:tr h="214656">
                <a:tc>
                  <a:txBody>
                    <a:bodyPr/>
                    <a:lstStyle/>
                    <a:p>
                      <a:pPr latinLnBrk="1"/>
                      <a:r>
                        <a:rPr lang="en-US" altLang="ko-KR" sz="1000" b="0" i="0">
                          <a:solidFill>
                            <a:schemeClr val="dk1"/>
                          </a:solidFill>
                          <a:latin typeface="+mj-ea"/>
                          <a:ea typeface="+mj-ea"/>
                          <a:cs typeface="+mn-cs"/>
                        </a:rPr>
                        <a:t>preHandle()</a:t>
                      </a:r>
                      <a:endParaRPr lang="ko-KR" altLang="en-US" sz="1000">
                        <a:solidFill>
                          <a:schemeClr val="tx1"/>
                        </a:solidFill>
                        <a:latin typeface="+mj-ea"/>
                        <a:ea typeface="+mj-ea"/>
                      </a:endParaRP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noFill/>
                  </a:tcPr>
                </a:tc>
                <a:tc>
                  <a:txBody>
                    <a:bodyPr/>
                    <a:lstStyle/>
                    <a:p>
                      <a:pPr latinLnBrk="1"/>
                      <a:r>
                        <a:rPr lang="ko-KR" altLang="en-US" sz="1000" b="0" i="0">
                          <a:solidFill>
                            <a:schemeClr val="dk1"/>
                          </a:solidFill>
                          <a:latin typeface="+mj-ea"/>
                          <a:ea typeface="+mj-ea"/>
                          <a:cs typeface="+mn-cs"/>
                        </a:rPr>
                        <a:t>컨트롤러 실행 전 호출됩니다</a:t>
                      </a:r>
                      <a:r>
                        <a:rPr lang="en-US" altLang="ko-KR" sz="1000" b="0" i="0">
                          <a:solidFill>
                            <a:schemeClr val="dk1"/>
                          </a:solidFill>
                          <a:latin typeface="+mj-ea"/>
                          <a:ea typeface="+mj-ea"/>
                          <a:cs typeface="+mn-cs"/>
                        </a:rPr>
                        <a:t>.</a:t>
                      </a:r>
                      <a:endParaRPr lang="ko-KR" altLang="en-US" sz="1000">
                        <a:solidFill>
                          <a:schemeClr val="tx1"/>
                        </a:solidFill>
                        <a:latin typeface="+mj-ea"/>
                        <a:ea typeface="+mj-ea"/>
                      </a:endParaRP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noFill/>
                  </a:tcPr>
                </a:tc>
                <a:extLst>
                  <a:ext uri="{0D108BD9-81ED-4DB2-BD59-A6C34878D82A}">
                    <a16:rowId xmlns:a16="http://schemas.microsoft.com/office/drawing/2014/main" val="10001"/>
                  </a:ext>
                </a:extLst>
              </a:tr>
              <a:tr h="179537">
                <a:tc>
                  <a:txBody>
                    <a:bodyPr/>
                    <a:lstStyle/>
                    <a:p>
                      <a:pPr latinLnBrk="1"/>
                      <a:r>
                        <a:rPr lang="en-US" altLang="ko-KR" sz="1000" b="0" i="0">
                          <a:solidFill>
                            <a:schemeClr val="dk1"/>
                          </a:solidFill>
                          <a:latin typeface="+mj-ea"/>
                          <a:ea typeface="+mj-ea"/>
                          <a:cs typeface="+mn-cs"/>
                        </a:rPr>
                        <a:t>postHandle()</a:t>
                      </a:r>
                      <a:endParaRPr lang="ko-KR" altLang="en-US" sz="1000">
                        <a:solidFill>
                          <a:schemeClr val="tx1"/>
                        </a:solidFill>
                        <a:latin typeface="+mj-ea"/>
                        <a:ea typeface="+mj-ea"/>
                      </a:endParaRP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noFill/>
                  </a:tcPr>
                </a:tc>
                <a:tc>
                  <a:txBody>
                    <a:bodyPr/>
                    <a:lstStyle/>
                    <a:p>
                      <a:pPr latinLnBrk="1"/>
                      <a:r>
                        <a:rPr lang="ko-KR" altLang="en-US" sz="1000" b="0" i="0">
                          <a:solidFill>
                            <a:schemeClr val="dk1"/>
                          </a:solidFill>
                          <a:latin typeface="+mj-ea"/>
                          <a:ea typeface="+mj-ea"/>
                          <a:cs typeface="+mn-cs"/>
                        </a:rPr>
                        <a:t>컨트롤러 실행 후 </a:t>
                      </a:r>
                      <a:r>
                        <a:rPr lang="en-US" altLang="ko-KR" sz="1000" b="0" i="0">
                          <a:solidFill>
                            <a:schemeClr val="dk1"/>
                          </a:solidFill>
                          <a:latin typeface="+mj-ea"/>
                          <a:ea typeface="+mj-ea"/>
                          <a:cs typeface="+mn-cs"/>
                        </a:rPr>
                        <a:t>DispatcherServlet</a:t>
                      </a:r>
                      <a:r>
                        <a:rPr lang="ko-KR" altLang="en-US" sz="1000" b="0" i="0">
                          <a:solidFill>
                            <a:schemeClr val="dk1"/>
                          </a:solidFill>
                          <a:latin typeface="+mj-ea"/>
                          <a:ea typeface="+mj-ea"/>
                          <a:cs typeface="+mn-cs"/>
                        </a:rPr>
                        <a:t>이 뷰로 보내기 전에 호출됩니다</a:t>
                      </a:r>
                      <a:endParaRPr lang="ko-KR" altLang="en-US" sz="1000">
                        <a:solidFill>
                          <a:schemeClr val="tx1"/>
                        </a:solidFill>
                        <a:latin typeface="+mj-ea"/>
                        <a:ea typeface="+mj-ea"/>
                      </a:endParaRP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noFill/>
                  </a:tcPr>
                </a:tc>
                <a:extLst>
                  <a:ext uri="{0D108BD9-81ED-4DB2-BD59-A6C34878D82A}">
                    <a16:rowId xmlns:a16="http://schemas.microsoft.com/office/drawing/2014/main" val="10002"/>
                  </a:ext>
                </a:extLst>
              </a:tr>
              <a:tr h="194115">
                <a:tc>
                  <a:txBody>
                    <a:bodyPr/>
                    <a:lstStyle/>
                    <a:p>
                      <a:pPr latinLnBrk="1"/>
                      <a:r>
                        <a:rPr lang="en-US" altLang="ko-KR" sz="1000" b="0" i="0">
                          <a:solidFill>
                            <a:schemeClr val="dk1"/>
                          </a:solidFill>
                          <a:latin typeface="+mj-ea"/>
                          <a:ea typeface="+mj-ea"/>
                          <a:cs typeface="+mn-cs"/>
                        </a:rPr>
                        <a:t>afterCompletion()</a:t>
                      </a:r>
                      <a:endParaRPr lang="ko-KR" altLang="en-US" sz="1000">
                        <a:solidFill>
                          <a:schemeClr val="tx1"/>
                        </a:solidFill>
                        <a:latin typeface="+mj-ea"/>
                        <a:ea typeface="+mj-ea"/>
                      </a:endParaRP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noFill/>
                  </a:tcPr>
                </a:tc>
                <a:tc>
                  <a:txBody>
                    <a:bodyPr/>
                    <a:lstStyle/>
                    <a:p>
                      <a:pPr latinLnBrk="1"/>
                      <a:r>
                        <a:rPr lang="ko-KR" altLang="en-US" sz="1000" b="0" i="0">
                          <a:solidFill>
                            <a:schemeClr val="dk1"/>
                          </a:solidFill>
                          <a:latin typeface="+mj-ea"/>
                          <a:ea typeface="+mj-ea"/>
                          <a:cs typeface="+mn-cs"/>
                        </a:rPr>
                        <a:t>뷰까지 수행하고 나서 호출됩니다</a:t>
                      </a:r>
                      <a:r>
                        <a:rPr lang="en-US" altLang="ko-KR" sz="1000" b="0" i="0">
                          <a:solidFill>
                            <a:schemeClr val="dk1"/>
                          </a:solidFill>
                          <a:latin typeface="+mj-ea"/>
                          <a:ea typeface="+mj-ea"/>
                          <a:cs typeface="+mn-cs"/>
                        </a:rPr>
                        <a:t>.</a:t>
                      </a:r>
                      <a:endParaRPr lang="ko-KR" altLang="en-US" sz="1000">
                        <a:solidFill>
                          <a:schemeClr val="tx1"/>
                        </a:solidFill>
                        <a:latin typeface="+mj-ea"/>
                        <a:ea typeface="+mj-ea"/>
                      </a:endParaRPr>
                    </a:p>
                  </a:txBody>
                  <a:tcPr>
                    <a:lnL w="12700" cap="flat" cmpd="sng" algn="ctr">
                      <a:solidFill>
                        <a:schemeClr val="tx1"/>
                      </a:solidFill>
                      <a:prstDash val="solid"/>
                      <a:round/>
                    </a:lnL>
                    <a:lnR w="12700" cap="flat" cmpd="sng" algn="ctr">
                      <a:solidFill>
                        <a:schemeClr val="tx1"/>
                      </a:solidFill>
                      <a:prstDash val="solid"/>
                      <a:round/>
                    </a:lnR>
                    <a:lnT w="12700" cap="flat" cmpd="sng" algn="ctr">
                      <a:solidFill>
                        <a:schemeClr val="tx1"/>
                      </a:solidFill>
                      <a:prstDash val="solid"/>
                      <a:round/>
                    </a:lnT>
                    <a:lnB w="12700" cap="flat" cmpd="sng" algn="ctr">
                      <a:solidFill>
                        <a:schemeClr val="tx1"/>
                      </a:solidFill>
                      <a:prstDash val="solid"/>
                      <a:round/>
                    </a:lnB>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3" name="TextBox 2"/>
          <p:cNvSpPr txBox="1"/>
          <p:nvPr/>
        </p:nvSpPr>
        <p:spPr>
          <a:xfrm>
            <a:off x="505118" y="1335052"/>
            <a:ext cx="8039113" cy="491843"/>
          </a:xfrm>
          <a:prstGeom prst="rect">
            <a:avLst/>
          </a:prstGeom>
          <a:noFill/>
        </p:spPr>
        <p:txBody>
          <a:bodyPr wrap="square">
            <a:spAutoFit/>
          </a:bodyPr>
          <a:lstStyle/>
          <a:p>
            <a:pPr marL="285750" indent="-285750" defTabSz="3960495">
              <a:lnSpc>
                <a:spcPct val="150000"/>
              </a:lnSpc>
              <a:spcBef>
                <a:spcPct val="16000"/>
              </a:spcBef>
              <a:buClr>
                <a:srgbClr val="7C68AD"/>
              </a:buClr>
              <a:buFont typeface="Arial"/>
              <a:buChar char="•"/>
            </a:pPr>
            <a:r>
              <a:rPr lang="en-US" altLang="ko-KR" b="1"/>
              <a:t>28.5.1 </a:t>
            </a:r>
            <a:r>
              <a:rPr lang="ko-KR" altLang="en-US" b="1"/>
              <a:t>인터셉터 사용해 다국어 기능 구현하기</a:t>
            </a:r>
            <a:endParaRPr lang="en-US" altLang="ko-KR" b="1" spc="-95"/>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28.5 </a:t>
            </a:r>
            <a:r>
              <a:rPr lang="ko-KR" altLang="en-US" sz="2800">
                <a:solidFill>
                  <a:schemeClr val="bg1">
                    <a:lumMod val="65000"/>
                  </a:schemeClr>
                </a:solidFill>
              </a:rPr>
              <a:t>스프링 인터셉터 사용하기</a:t>
            </a:r>
            <a:endParaRPr lang="ko-KR" altLang="en-US" sz="2800" spc="-89">
              <a:solidFill>
                <a:srgbClr val="281F3D"/>
              </a:solidFill>
            </a:endParaRPr>
          </a:p>
        </p:txBody>
      </p:sp>
      <p:sp>
        <p:nvSpPr>
          <p:cNvPr id="4" name="TextBox 3"/>
          <p:cNvSpPr txBox="1"/>
          <p:nvPr/>
        </p:nvSpPr>
        <p:spPr>
          <a:xfrm>
            <a:off x="775252" y="2038523"/>
            <a:ext cx="6987209" cy="264622"/>
          </a:xfrm>
          <a:prstGeom prst="rect">
            <a:avLst/>
          </a:prstGeom>
          <a:noFill/>
        </p:spPr>
        <p:txBody>
          <a:bodyPr wrap="square">
            <a:spAutoFit/>
          </a:bodyPr>
          <a:lstStyle/>
          <a:p>
            <a:pPr lvl="0"/>
            <a:r>
              <a:rPr lang="en-US" altLang="ko-KR" sz="1200" b="1">
                <a:latin typeface="+mj-ea"/>
                <a:ea typeface="+mj-ea"/>
              </a:rPr>
              <a:t>1. </a:t>
            </a:r>
            <a:r>
              <a:rPr lang="ko-KR" altLang="en-US" sz="1200">
                <a:latin typeface="+mj-ea"/>
                <a:ea typeface="+mj-ea"/>
              </a:rPr>
              <a:t>다국어 기능 관련 설정을 하기 위해 </a:t>
            </a:r>
            <a:r>
              <a:rPr lang="en-US" altLang="ko-KR" sz="1200">
                <a:latin typeface="+mj-ea"/>
                <a:ea typeface="+mj-ea"/>
              </a:rPr>
              <a:t>XML </a:t>
            </a:r>
            <a:r>
              <a:rPr lang="ko-KR" altLang="en-US" sz="1200">
                <a:latin typeface="+mj-ea"/>
                <a:ea typeface="+mj-ea"/>
              </a:rPr>
              <a:t>파일을 준비합니다</a:t>
            </a:r>
            <a:r>
              <a:rPr lang="en-US" altLang="ko-KR" sz="1200">
                <a:latin typeface="+mj-ea"/>
                <a:ea typeface="+mj-ea"/>
              </a:rPr>
              <a:t>.</a:t>
            </a:r>
            <a:endParaRPr lang="ko-KR" altLang="en-US" sz="1200">
              <a:latin typeface="+mj-ea"/>
              <a:ea typeface="+mj-ea"/>
            </a:endParaRPr>
          </a:p>
        </p:txBody>
      </p:sp>
      <p:pic>
        <p:nvPicPr>
          <p:cNvPr id="7" name="그림 6"/>
          <p:cNvPicPr/>
          <p:nvPr/>
        </p:nvPicPr>
        <p:blipFill rotWithShape="1">
          <a:blip r:embed="rId2">
            <a:alphaModFix/>
            <a:lum/>
          </a:blip>
          <a:stretch>
            <a:fillRect/>
          </a:stretch>
        </p:blipFill>
        <p:spPr>
          <a:xfrm>
            <a:off x="2884541" y="2315522"/>
            <a:ext cx="2112645" cy="2457450"/>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28.1 </a:t>
            </a:r>
            <a:r>
              <a:rPr lang="ko-KR" altLang="en-US" sz="2800">
                <a:solidFill>
                  <a:schemeClr val="bg1">
                    <a:lumMod val="65000"/>
                  </a:schemeClr>
                </a:solidFill>
              </a:rPr>
              <a:t>다중 파일 업로드하기</a:t>
            </a:r>
            <a:endParaRPr lang="ko-KR" altLang="en-US" sz="2800" spc="-89">
              <a:solidFill>
                <a:srgbClr val="281F3D"/>
              </a:solidFill>
            </a:endParaRPr>
          </a:p>
        </p:txBody>
      </p:sp>
      <p:sp>
        <p:nvSpPr>
          <p:cNvPr id="3" name="TextBox 2"/>
          <p:cNvSpPr txBox="1"/>
          <p:nvPr/>
        </p:nvSpPr>
        <p:spPr>
          <a:xfrm>
            <a:off x="586409" y="1309733"/>
            <a:ext cx="7176052" cy="450487"/>
          </a:xfrm>
          <a:prstGeom prst="rect">
            <a:avLst/>
          </a:prstGeom>
          <a:noFill/>
        </p:spPr>
        <p:txBody>
          <a:bodyPr wrap="square">
            <a:spAutoFit/>
          </a:bodyPr>
          <a:lstStyle/>
          <a:p>
            <a:pPr lvl="0"/>
            <a:r>
              <a:rPr lang="en-US" altLang="ko-KR" sz="1200" b="1">
                <a:latin typeface="+mj-ea"/>
                <a:ea typeface="+mj-ea"/>
              </a:rPr>
              <a:t>5. </a:t>
            </a:r>
            <a:r>
              <a:rPr lang="ko-KR" altLang="en-US" sz="1200">
                <a:latin typeface="+mj-ea"/>
                <a:ea typeface="+mj-ea"/>
              </a:rPr>
              <a:t>먼저 파일 다운로드 컨트롤러인 </a:t>
            </a:r>
            <a:r>
              <a:rPr lang="en-US" altLang="ko-KR" sz="1200">
                <a:latin typeface="+mj-ea"/>
                <a:ea typeface="+mj-ea"/>
              </a:rPr>
              <a:t>FileDownloadController </a:t>
            </a:r>
            <a:r>
              <a:rPr lang="ko-KR" altLang="en-US" sz="1200">
                <a:latin typeface="+mj-ea"/>
                <a:ea typeface="+mj-ea"/>
              </a:rPr>
              <a:t>클래스를 다음과 같이 작성합니다</a:t>
            </a:r>
            <a:r>
              <a:rPr lang="en-US" altLang="ko-KR" sz="1200">
                <a:latin typeface="+mj-ea"/>
                <a:ea typeface="+mj-ea"/>
              </a:rPr>
              <a:t>. </a:t>
            </a:r>
          </a:p>
          <a:p>
            <a:pPr lvl="0"/>
            <a:r>
              <a:rPr lang="en-US" altLang="ko-KR" sz="1200">
                <a:latin typeface="+mj-ea"/>
                <a:ea typeface="+mj-ea"/>
              </a:rPr>
              <a:t>   </a:t>
            </a:r>
            <a:r>
              <a:rPr lang="ko-KR" altLang="en-US" sz="1200">
                <a:latin typeface="+mj-ea"/>
                <a:ea typeface="+mj-ea"/>
              </a:rPr>
              <a:t>버퍼 기능을 이용해 빠르게 브라우저로 이미지 파일을 전송합니다</a:t>
            </a:r>
            <a:r>
              <a:rPr lang="en-US" altLang="ko-KR" sz="1200">
                <a:latin typeface="+mj-ea"/>
                <a:ea typeface="+mj-ea"/>
              </a:rPr>
              <a:t>.</a:t>
            </a:r>
            <a:endParaRPr lang="ko-KR" altLang="en-US" sz="1200">
              <a:latin typeface="+mj-ea"/>
              <a:ea typeface="+mj-ea"/>
            </a:endParaRPr>
          </a:p>
        </p:txBody>
      </p:sp>
      <p:grpSp>
        <p:nvGrpSpPr>
          <p:cNvPr id="5" name="그룹 4"/>
          <p:cNvGrpSpPr/>
          <p:nvPr/>
        </p:nvGrpSpPr>
        <p:grpSpPr>
          <a:xfrm>
            <a:off x="108012" y="1771398"/>
            <a:ext cx="5612901" cy="5086602"/>
            <a:chOff x="1195402" y="1771398"/>
            <a:chExt cx="5612901" cy="5086602"/>
          </a:xfrm>
        </p:grpSpPr>
        <p:grpSp>
          <p:nvGrpSpPr>
            <p:cNvPr id="4" name="그룹 3"/>
            <p:cNvGrpSpPr/>
            <p:nvPr/>
          </p:nvGrpSpPr>
          <p:grpSpPr>
            <a:xfrm>
              <a:off x="1195402" y="1771398"/>
              <a:ext cx="5612901" cy="5086602"/>
              <a:chOff x="505119" y="1666532"/>
              <a:chExt cx="8229600" cy="7848600"/>
            </a:xfrm>
          </p:grpSpPr>
          <p:pic>
            <p:nvPicPr>
              <p:cNvPr id="5122" name="Picture 2"/>
              <p:cNvPicPr>
                <a:picLocks noChangeAspect="1" noChangeArrowheads="1"/>
              </p:cNvPicPr>
              <p:nvPr/>
            </p:nvPicPr>
            <p:blipFill rotWithShape="1">
              <a:blip r:embed="rId2">
                <a:alphaModFix/>
                <a:lum/>
              </a:blip>
              <a:srcRect/>
              <a:stretch>
                <a:fillRect/>
              </a:stretch>
            </p:blipFill>
            <p:spPr>
              <a:xfrm>
                <a:off x="505119" y="1666532"/>
                <a:ext cx="8229600" cy="3943350"/>
              </a:xfrm>
              <a:prstGeom prst="rect">
                <a:avLst/>
              </a:prstGeom>
              <a:noFill/>
              <a:ln>
                <a:noFill/>
              </a:ln>
            </p:spPr>
          </p:pic>
          <p:pic>
            <p:nvPicPr>
              <p:cNvPr id="5123" name="Picture 3"/>
              <p:cNvPicPr>
                <a:picLocks noChangeAspect="1" noChangeArrowheads="1"/>
              </p:cNvPicPr>
              <p:nvPr/>
            </p:nvPicPr>
            <p:blipFill rotWithShape="1">
              <a:blip r:embed="rId3">
                <a:alphaModFix/>
                <a:lum/>
              </a:blip>
              <a:srcRect/>
              <a:stretch>
                <a:fillRect/>
              </a:stretch>
            </p:blipFill>
            <p:spPr>
              <a:xfrm>
                <a:off x="505119" y="5609882"/>
                <a:ext cx="8229600" cy="3905250"/>
              </a:xfrm>
              <a:prstGeom prst="rect">
                <a:avLst/>
              </a:prstGeom>
              <a:noFill/>
              <a:ln>
                <a:noFill/>
              </a:ln>
            </p:spPr>
          </p:pic>
        </p:grpSp>
        <p:cxnSp>
          <p:nvCxnSpPr>
            <p:cNvPr id="6" name="직선 연결선 5"/>
            <p:cNvCxnSpPr/>
            <p:nvPr/>
          </p:nvCxnSpPr>
          <p:spPr>
            <a:xfrm>
              <a:off x="4452730" y="4194313"/>
              <a:ext cx="5068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56383" y="4083709"/>
              <a:ext cx="1620078" cy="200055"/>
            </a:xfrm>
            <a:prstGeom prst="rect">
              <a:avLst/>
            </a:prstGeom>
            <a:noFill/>
          </p:spPr>
          <p:txBody>
            <a:bodyPr wrap="square">
              <a:spAutoFit/>
            </a:bodyPr>
            <a:lstStyle/>
            <a:p>
              <a:pPr lvl="0"/>
              <a:r>
                <a:rPr lang="ko-KR" altLang="en-US" sz="700" b="1">
                  <a:solidFill>
                    <a:srgbClr val="FF0000"/>
                  </a:solidFill>
                </a:rPr>
                <a:t>다운로드할</a:t>
              </a:r>
            </a:p>
          </p:txBody>
        </p:sp>
      </p:grpSp>
      <p:pic>
        <p:nvPicPr>
          <p:cNvPr id="5126" name="Picture 3"/>
          <p:cNvPicPr>
            <a:picLocks noChangeAspect="1" noChangeArrowheads="1"/>
          </p:cNvPicPr>
          <p:nvPr/>
        </p:nvPicPr>
        <p:blipFill rotWithShape="1">
          <a:blip r:embed="rId4">
            <a:alphaModFix/>
            <a:lum/>
          </a:blip>
          <a:srcRect/>
          <a:stretch>
            <a:fillRect/>
          </a:stretch>
        </p:blipFill>
        <p:spPr>
          <a:xfrm>
            <a:off x="5621948" y="2241971"/>
            <a:ext cx="3522052" cy="2690239"/>
          </a:xfrm>
          <a:prstGeom prst="rect">
            <a:avLst/>
          </a:prstGeom>
          <a:noFill/>
          <a:ln>
            <a:solidFill>
              <a:schemeClr val="accent1"/>
            </a:solidFill>
          </a:ln>
        </p:spPr>
      </p:pic>
      <p:pic>
        <p:nvPicPr>
          <p:cNvPr id="5128" name="그림 5127"/>
          <p:cNvPicPr/>
          <p:nvPr/>
        </p:nvPicPr>
        <p:blipFill rotWithShape="1">
          <a:blip r:embed="rId5">
            <a:alphaModFix/>
            <a:lum/>
          </a:blip>
          <a:stretch>
            <a:fillRect/>
          </a:stretch>
        </p:blipFill>
        <p:spPr>
          <a:xfrm>
            <a:off x="5642859" y="1939845"/>
            <a:ext cx="2781300" cy="266700"/>
          </a:xfrm>
          <a:prstGeom prst="rect">
            <a:avLst/>
          </a:prstGeom>
        </p:spPr>
      </p:pic>
      <p:pic>
        <p:nvPicPr>
          <p:cNvPr id="5130" name="그림 5129"/>
          <p:cNvPicPr/>
          <p:nvPr/>
        </p:nvPicPr>
        <p:blipFill rotWithShape="1">
          <a:blip r:embed="rId6">
            <a:alphaModFix/>
            <a:lum/>
          </a:blip>
          <a:stretch>
            <a:fillRect/>
          </a:stretch>
        </p:blipFill>
        <p:spPr>
          <a:xfrm>
            <a:off x="5616624" y="4824536"/>
            <a:ext cx="2409825" cy="2006575"/>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28.5 </a:t>
            </a:r>
            <a:r>
              <a:rPr lang="ko-KR" altLang="en-US" sz="2800">
                <a:solidFill>
                  <a:schemeClr val="bg1">
                    <a:lumMod val="65000"/>
                  </a:schemeClr>
                </a:solidFill>
              </a:rPr>
              <a:t>스프링 인터셉터 사용하기</a:t>
            </a:r>
            <a:endParaRPr lang="ko-KR" altLang="en-US" sz="2800" spc="-89">
              <a:solidFill>
                <a:srgbClr val="281F3D"/>
              </a:solidFill>
            </a:endParaRPr>
          </a:p>
        </p:txBody>
      </p:sp>
      <p:sp>
        <p:nvSpPr>
          <p:cNvPr id="3" name="TextBox 2"/>
          <p:cNvSpPr txBox="1"/>
          <p:nvPr/>
        </p:nvSpPr>
        <p:spPr>
          <a:xfrm>
            <a:off x="586409" y="1500809"/>
            <a:ext cx="7464285" cy="276999"/>
          </a:xfrm>
          <a:prstGeom prst="rect">
            <a:avLst/>
          </a:prstGeom>
          <a:noFill/>
        </p:spPr>
        <p:txBody>
          <a:bodyPr wrap="square">
            <a:spAutoFit/>
          </a:bodyPr>
          <a:lstStyle/>
          <a:p>
            <a:pPr lvl="0"/>
            <a:r>
              <a:rPr lang="en-US" altLang="ko-KR" sz="1200" b="1">
                <a:latin typeface="+mj-ea"/>
                <a:ea typeface="+mj-ea"/>
              </a:rPr>
              <a:t>2. </a:t>
            </a:r>
            <a:r>
              <a:rPr lang="en-US" altLang="ko-KR" sz="1200">
                <a:latin typeface="+mj-ea"/>
                <a:ea typeface="+mj-ea"/>
              </a:rPr>
              <a:t>servlet-context.xml</a:t>
            </a:r>
            <a:r>
              <a:rPr lang="ko-KR" altLang="en-US" sz="1200">
                <a:latin typeface="+mj-ea"/>
                <a:ea typeface="+mj-ea"/>
              </a:rPr>
              <a:t>에서 브라우저의 요청에 대해 수행할 인터셉터를 빈으로 설정합니다</a:t>
            </a:r>
            <a:r>
              <a:rPr lang="en-US" altLang="ko-KR" sz="1200">
                <a:latin typeface="+mj-ea"/>
                <a:ea typeface="+mj-ea"/>
              </a:rPr>
              <a:t>.</a:t>
            </a:r>
            <a:endParaRPr lang="ko-KR" altLang="en-US" sz="1200">
              <a:latin typeface="+mj-ea"/>
              <a:ea typeface="+mj-ea"/>
            </a:endParaRPr>
          </a:p>
        </p:txBody>
      </p:sp>
      <p:grpSp>
        <p:nvGrpSpPr>
          <p:cNvPr id="4" name="그룹 3"/>
          <p:cNvGrpSpPr/>
          <p:nvPr/>
        </p:nvGrpSpPr>
        <p:grpSpPr>
          <a:xfrm>
            <a:off x="970410" y="1848677"/>
            <a:ext cx="6696283" cy="4792111"/>
            <a:chOff x="280988" y="1376363"/>
            <a:chExt cx="8582025" cy="6705600"/>
          </a:xfrm>
        </p:grpSpPr>
        <p:pic>
          <p:nvPicPr>
            <p:cNvPr id="52226" name="Picture 2"/>
            <p:cNvPicPr>
              <a:picLocks noChangeAspect="1" noChangeArrowheads="1"/>
            </p:cNvPicPr>
            <p:nvPr/>
          </p:nvPicPr>
          <p:blipFill rotWithShape="1">
            <a:blip r:embed="rId2">
              <a:alphaModFix/>
              <a:lum/>
            </a:blip>
            <a:srcRect/>
            <a:stretch>
              <a:fillRect/>
            </a:stretch>
          </p:blipFill>
          <p:spPr>
            <a:xfrm>
              <a:off x="280988" y="1376363"/>
              <a:ext cx="8582025" cy="4105275"/>
            </a:xfrm>
            <a:prstGeom prst="rect">
              <a:avLst/>
            </a:prstGeom>
            <a:noFill/>
            <a:ln>
              <a:noFill/>
            </a:ln>
          </p:spPr>
        </p:pic>
        <p:pic>
          <p:nvPicPr>
            <p:cNvPr id="52227" name="Picture 3"/>
            <p:cNvPicPr>
              <a:picLocks noChangeAspect="1" noChangeArrowheads="1"/>
            </p:cNvPicPr>
            <p:nvPr/>
          </p:nvPicPr>
          <p:blipFill rotWithShape="1">
            <a:blip r:embed="rId3">
              <a:alphaModFix/>
              <a:lum/>
            </a:blip>
            <a:srcRect/>
            <a:stretch>
              <a:fillRect/>
            </a:stretch>
          </p:blipFill>
          <p:spPr>
            <a:xfrm>
              <a:off x="442911" y="5481638"/>
              <a:ext cx="8258175" cy="2600325"/>
            </a:xfrm>
            <a:prstGeom prst="rect">
              <a:avLst/>
            </a:prstGeom>
            <a:noFill/>
            <a:ln>
              <a:noFill/>
            </a:ln>
          </p:spPr>
        </p:pic>
      </p:grpSp>
      <p:cxnSp>
        <p:nvCxnSpPr>
          <p:cNvPr id="52228" name="직선 연결선 52227"/>
          <p:cNvCxnSpPr/>
          <p:nvPr/>
        </p:nvCxnSpPr>
        <p:spPr>
          <a:xfrm>
            <a:off x="2490787" y="3114871"/>
            <a:ext cx="3943350" cy="9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229" name="직선 연결선 52228"/>
          <p:cNvCxnSpPr/>
          <p:nvPr/>
        </p:nvCxnSpPr>
        <p:spPr>
          <a:xfrm>
            <a:off x="1462087" y="5029396"/>
            <a:ext cx="126682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230" name="직선 연결선 52229"/>
          <p:cNvCxnSpPr/>
          <p:nvPr/>
        </p:nvCxnSpPr>
        <p:spPr>
          <a:xfrm>
            <a:off x="3128962" y="5839021"/>
            <a:ext cx="307657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28.5 </a:t>
            </a:r>
            <a:r>
              <a:rPr lang="ko-KR" altLang="en-US" sz="2800">
                <a:solidFill>
                  <a:schemeClr val="bg1">
                    <a:lumMod val="65000"/>
                  </a:schemeClr>
                </a:solidFill>
              </a:rPr>
              <a:t>스프링 인터셉터 사용하기</a:t>
            </a:r>
            <a:endParaRPr lang="ko-KR" altLang="en-US" sz="2800" spc="-89">
              <a:solidFill>
                <a:srgbClr val="281F3D"/>
              </a:solidFill>
            </a:endParaRPr>
          </a:p>
        </p:txBody>
      </p:sp>
      <p:sp>
        <p:nvSpPr>
          <p:cNvPr id="3" name="TextBox 2"/>
          <p:cNvSpPr txBox="1"/>
          <p:nvPr/>
        </p:nvSpPr>
        <p:spPr>
          <a:xfrm>
            <a:off x="586409" y="1461052"/>
            <a:ext cx="7345017" cy="276999"/>
          </a:xfrm>
          <a:prstGeom prst="rect">
            <a:avLst/>
          </a:prstGeom>
          <a:noFill/>
        </p:spPr>
        <p:txBody>
          <a:bodyPr wrap="square">
            <a:spAutoFit/>
          </a:bodyPr>
          <a:lstStyle/>
          <a:p>
            <a:pPr lvl="0"/>
            <a:r>
              <a:rPr lang="en-US" altLang="ko-KR" sz="1200" b="1">
                <a:latin typeface="+mj-ea"/>
                <a:ea typeface="+mj-ea"/>
              </a:rPr>
              <a:t>3. </a:t>
            </a:r>
            <a:r>
              <a:rPr lang="ko-KR" altLang="en-US" sz="1200">
                <a:latin typeface="+mj-ea"/>
                <a:ea typeface="+mj-ea"/>
              </a:rPr>
              <a:t>그런 다음 다국어 기능과 관련된 빈과 메시지 파일을 읽어 들이는 </a:t>
            </a:r>
            <a:r>
              <a:rPr lang="en-US" altLang="ko-KR" sz="1200">
                <a:latin typeface="+mj-ea"/>
                <a:ea typeface="+mj-ea"/>
              </a:rPr>
              <a:t>message-context.xml</a:t>
            </a:r>
            <a:r>
              <a:rPr lang="ko-KR" altLang="en-US" sz="1200">
                <a:latin typeface="+mj-ea"/>
                <a:ea typeface="+mj-ea"/>
              </a:rPr>
              <a:t>을 작성합니다</a:t>
            </a:r>
            <a:r>
              <a:rPr lang="en-US" altLang="ko-KR" sz="1200">
                <a:latin typeface="+mj-ea"/>
                <a:ea typeface="+mj-ea"/>
              </a:rPr>
              <a:t>.</a:t>
            </a:r>
            <a:endParaRPr lang="ko-KR" altLang="en-US" sz="1200">
              <a:latin typeface="+mj-ea"/>
              <a:ea typeface="+mj-ea"/>
            </a:endParaRPr>
          </a:p>
        </p:txBody>
      </p:sp>
      <p:pic>
        <p:nvPicPr>
          <p:cNvPr id="53250" name="Picture 2"/>
          <p:cNvPicPr>
            <a:picLocks noChangeAspect="1" noChangeArrowheads="1"/>
          </p:cNvPicPr>
          <p:nvPr/>
        </p:nvPicPr>
        <p:blipFill rotWithShape="1">
          <a:blip r:embed="rId2">
            <a:alphaModFix/>
            <a:lum/>
          </a:blip>
          <a:srcRect/>
          <a:stretch>
            <a:fillRect/>
          </a:stretch>
        </p:blipFill>
        <p:spPr>
          <a:xfrm>
            <a:off x="956744" y="1738051"/>
            <a:ext cx="6723615" cy="3762115"/>
          </a:xfrm>
          <a:prstGeom prst="rect">
            <a:avLst/>
          </a:prstGeom>
          <a:noFill/>
          <a:ln>
            <a:noFill/>
          </a:ln>
        </p:spPr>
      </p:pic>
      <p:pic>
        <p:nvPicPr>
          <p:cNvPr id="53252" name="그림 53251"/>
          <p:cNvPicPr/>
          <p:nvPr/>
        </p:nvPicPr>
        <p:blipFill rotWithShape="1">
          <a:blip r:embed="rId3">
            <a:alphaModFix/>
            <a:lum/>
          </a:blip>
          <a:stretch>
            <a:fillRect/>
          </a:stretch>
        </p:blipFill>
        <p:spPr>
          <a:xfrm>
            <a:off x="7156484" y="5513411"/>
            <a:ext cx="1781175" cy="885825"/>
          </a:xfrm>
          <a:prstGeom prst="rect">
            <a:avLst/>
          </a:prstGeom>
          <a:ln w="9525" cap="flat" cmpd="sng">
            <a:solidFill>
              <a:srgbClr val="FF0000"/>
            </a:solidFill>
            <a:prstDash val="solid"/>
            <a:round/>
          </a:ln>
        </p:spPr>
      </p:pic>
      <p:sp>
        <p:nvSpPr>
          <p:cNvPr id="53253" name="자유형 53252"/>
          <p:cNvSpPr/>
          <p:nvPr/>
        </p:nvSpPr>
        <p:spPr>
          <a:xfrm>
            <a:off x="3810682" y="3278981"/>
            <a:ext cx="5031499" cy="2522595"/>
          </a:xfrm>
          <a:custGeom>
            <a:avLst/>
            <a:gdLst>
              <a:gd name="connsiteX0" fmla="*/ -2144 w 5031499"/>
              <a:gd name="connsiteY0" fmla="*/ 498842 h 2522595"/>
              <a:gd name="connsiteX1" fmla="*/ 734991 w 5031499"/>
              <a:gd name="connsiteY1" fmla="*/ 38132 h 2522595"/>
              <a:gd name="connsiteX2" fmla="*/ 3130684 w 5031499"/>
              <a:gd name="connsiteY2" fmla="*/ 90784 h 2522595"/>
              <a:gd name="connsiteX3" fmla="*/ 4960362 w 5031499"/>
              <a:gd name="connsiteY3" fmla="*/ 617310 h 2522595"/>
              <a:gd name="connsiteX4" fmla="*/ 4657610 w 5031499"/>
              <a:gd name="connsiteY4" fmla="*/ 2525967 h 2522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1499" h="2522595">
                <a:moveTo>
                  <a:pt x="-2144" y="498842"/>
                </a:moveTo>
                <a:cubicBezTo>
                  <a:pt x="120711" y="422057"/>
                  <a:pt x="212853" y="106141"/>
                  <a:pt x="734991" y="38132"/>
                </a:cubicBezTo>
                <a:cubicBezTo>
                  <a:pt x="1257129" y="-29877"/>
                  <a:pt x="2426455" y="-5745"/>
                  <a:pt x="3130684" y="90784"/>
                </a:cubicBezTo>
                <a:cubicBezTo>
                  <a:pt x="3834913" y="187314"/>
                  <a:pt x="4705874" y="211446"/>
                  <a:pt x="4960362" y="617310"/>
                </a:cubicBezTo>
                <a:cubicBezTo>
                  <a:pt x="5214850" y="1023174"/>
                  <a:pt x="4708068" y="2207857"/>
                  <a:pt x="4657610" y="2525967"/>
                </a:cubicBezTo>
              </a:path>
            </a:pathLst>
          </a:cu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28.5 </a:t>
            </a:r>
            <a:r>
              <a:rPr lang="ko-KR" altLang="en-US" sz="2800">
                <a:solidFill>
                  <a:schemeClr val="bg1">
                    <a:lumMod val="65000"/>
                  </a:schemeClr>
                </a:solidFill>
              </a:rPr>
              <a:t>스프링 인터셉터 사용하기</a:t>
            </a:r>
            <a:endParaRPr lang="ko-KR" altLang="en-US" sz="2800" spc="-89">
              <a:solidFill>
                <a:srgbClr val="281F3D"/>
              </a:solidFill>
            </a:endParaRPr>
          </a:p>
        </p:txBody>
      </p:sp>
      <p:sp>
        <p:nvSpPr>
          <p:cNvPr id="53254" name="TextBox 53253"/>
          <p:cNvSpPr txBox="1"/>
          <p:nvPr/>
        </p:nvSpPr>
        <p:spPr>
          <a:xfrm>
            <a:off x="0" y="1468113"/>
            <a:ext cx="9144000" cy="3559182"/>
          </a:xfrm>
          <a:prstGeom prst="rect">
            <a:avLst/>
          </a:prstGeom>
          <a:ln>
            <a:solidFill>
              <a:schemeClr val="accent2"/>
            </a:solidFill>
          </a:ln>
        </p:spPr>
        <p:txBody>
          <a:bodyPr wrap="square">
            <a:spAutoFit/>
          </a:bodyPr>
          <a:lstStyle/>
          <a:p>
            <a:pPr>
              <a:defRPr/>
            </a:pPr>
            <a:r>
              <a:rPr lang="en-US" altLang="ko-KR" sz="1200" b="1">
                <a:latin typeface="한컴산뜻돋움"/>
                <a:ea typeface="한컴산뜻돋움"/>
              </a:rPr>
              <a:t>&lt;?xml version="1.0" encoding="UTF-8"?&gt;</a:t>
            </a:r>
          </a:p>
          <a:p>
            <a:pPr>
              <a:defRPr/>
            </a:pPr>
            <a:r>
              <a:rPr lang="en-US" altLang="ko-KR" sz="1200" b="1">
                <a:latin typeface="한컴산뜻돋움"/>
                <a:ea typeface="한컴산뜻돋움"/>
              </a:rPr>
              <a:t>&lt;beans xmlns="http://www.springframework.org/schema/beans"</a:t>
            </a:r>
          </a:p>
          <a:p>
            <a:pPr>
              <a:defRPr/>
            </a:pPr>
            <a:r>
              <a:rPr lang="en-US" altLang="ko-KR" sz="1200" b="1">
                <a:latin typeface="한컴산뜻돋움"/>
                <a:ea typeface="한컴산뜻돋움"/>
              </a:rPr>
              <a:t>	xmlns:xsi="http://www.w3.org/2001/XMLSchema-instance"</a:t>
            </a:r>
          </a:p>
          <a:p>
            <a:pPr>
              <a:defRPr/>
            </a:pPr>
            <a:r>
              <a:rPr lang="en-US" altLang="ko-KR" sz="1200" b="1">
                <a:latin typeface="한컴산뜻돋움"/>
                <a:ea typeface="한컴산뜻돋움"/>
              </a:rPr>
              <a:t>	xsi:schemaLocation="http://www.springframework.org/schema/beans http://www.springframework.org/schema/beans/spring-beans.xsd"&gt;</a:t>
            </a:r>
          </a:p>
          <a:p>
            <a:pPr>
              <a:defRPr/>
            </a:pPr>
            <a:r>
              <a:rPr lang="en-US" altLang="ko-KR" sz="1200" b="1">
                <a:latin typeface="한컴산뜻돋움"/>
                <a:ea typeface="한컴산뜻돋움"/>
              </a:rPr>
              <a:t>	&lt;bean id="localeResolver" </a:t>
            </a:r>
          </a:p>
          <a:p>
            <a:pPr>
              <a:defRPr/>
            </a:pPr>
            <a:r>
              <a:rPr lang="en-US" altLang="ko-KR" sz="1200" b="1">
                <a:latin typeface="한컴산뜻돋움"/>
                <a:ea typeface="한컴산뜻돋움"/>
              </a:rPr>
              <a:t>                  class="org.springframework.web.servlet.i18n.SessionLocaleResolver" /&gt;</a:t>
            </a:r>
          </a:p>
          <a:p>
            <a:pPr>
              <a:defRPr/>
            </a:pPr>
            <a:r>
              <a:rPr lang="en-US" altLang="ko-KR" sz="1200" b="1">
                <a:latin typeface="한컴산뜻돋움"/>
                <a:ea typeface="한컴산뜻돋움"/>
              </a:rPr>
              <a:t>   &lt;bean id="messageSource"</a:t>
            </a:r>
          </a:p>
          <a:p>
            <a:pPr>
              <a:defRPr/>
            </a:pPr>
            <a:r>
              <a:rPr lang="en-US" altLang="ko-KR" sz="1200" b="1">
                <a:latin typeface="한컴산뜻돋움"/>
                <a:ea typeface="한컴산뜻돋움"/>
              </a:rPr>
              <a:t>        class="org.springframework.context.support.ReloadableResourceBundleMessageSource"&gt;</a:t>
            </a:r>
          </a:p>
          <a:p>
            <a:pPr>
              <a:defRPr/>
            </a:pPr>
            <a:r>
              <a:rPr lang="en-US" altLang="ko-KR" sz="1200" b="1">
                <a:latin typeface="한컴산뜻돋움"/>
                <a:ea typeface="한컴산뜻돋움"/>
              </a:rPr>
              <a:t>      &lt;property name="basenames"&gt;</a:t>
            </a:r>
          </a:p>
          <a:p>
            <a:pPr>
              <a:defRPr/>
            </a:pPr>
            <a:r>
              <a:rPr lang="en-US" altLang="ko-KR" sz="1200" b="1">
                <a:latin typeface="한컴산뜻돋움"/>
                <a:ea typeface="한컴산뜻돋움"/>
              </a:rPr>
              <a:t>         &lt;list&gt;                </a:t>
            </a:r>
          </a:p>
          <a:p>
            <a:pPr>
              <a:defRPr/>
            </a:pPr>
            <a:r>
              <a:rPr lang="en-US" altLang="ko-KR" sz="1200" b="1">
                <a:latin typeface="한컴산뜻돋움"/>
                <a:ea typeface="한컴산뜻돋움"/>
              </a:rPr>
              <a:t>            &lt;value&gt;classpath:locale/messages&lt;/value&gt;</a:t>
            </a:r>
          </a:p>
          <a:p>
            <a:pPr>
              <a:defRPr/>
            </a:pPr>
            <a:r>
              <a:rPr lang="en-US" altLang="ko-KR" sz="1200" b="1">
                <a:latin typeface="한컴산뜻돋움"/>
                <a:ea typeface="한컴산뜻돋움"/>
              </a:rPr>
              <a:t>         &lt;/list&gt;</a:t>
            </a:r>
          </a:p>
          <a:p>
            <a:pPr>
              <a:defRPr/>
            </a:pPr>
            <a:r>
              <a:rPr lang="en-US" altLang="ko-KR" sz="1200" b="1">
                <a:latin typeface="한컴산뜻돋움"/>
                <a:ea typeface="한컴산뜻돋움"/>
              </a:rPr>
              <a:t>      &lt;/property&gt;</a:t>
            </a:r>
          </a:p>
          <a:p>
            <a:pPr>
              <a:defRPr/>
            </a:pPr>
            <a:r>
              <a:rPr lang="en-US" altLang="ko-KR" sz="1200" b="1">
                <a:latin typeface="한컴산뜻돋움"/>
                <a:ea typeface="한컴산뜻돋움"/>
              </a:rPr>
              <a:t>      &lt;!-- 파일의 기본 인코딩을 지정합니다. --&gt;</a:t>
            </a:r>
          </a:p>
          <a:p>
            <a:pPr>
              <a:defRPr/>
            </a:pPr>
            <a:r>
              <a:rPr lang="en-US" altLang="ko-KR" sz="1200" b="1">
                <a:latin typeface="한컴산뜻돋움"/>
                <a:ea typeface="한컴산뜻돋움"/>
              </a:rPr>
              <a:t>      &lt;property name="defaultEncoding" value="UTF-8" /&gt;</a:t>
            </a:r>
          </a:p>
          <a:p>
            <a:pPr>
              <a:defRPr/>
            </a:pPr>
            <a:r>
              <a:rPr lang="en-US" altLang="ko-KR" sz="1200" b="1">
                <a:latin typeface="한컴산뜻돋움"/>
                <a:ea typeface="한컴산뜻돋움"/>
              </a:rPr>
              <a:t>      &lt;property name="cacheSeconds" value="60"/&gt;</a:t>
            </a:r>
          </a:p>
          <a:p>
            <a:pPr>
              <a:defRPr/>
            </a:pPr>
            <a:r>
              <a:rPr lang="en-US" altLang="ko-KR" sz="1200" b="1">
                <a:latin typeface="한컴산뜻돋움"/>
                <a:ea typeface="한컴산뜻돋움"/>
              </a:rPr>
              <a:t>   &lt;/bean&gt;</a:t>
            </a:r>
          </a:p>
          <a:p>
            <a:pPr>
              <a:defRPr/>
            </a:pPr>
            <a:r>
              <a:rPr lang="en-US" altLang="ko-KR" sz="1200" b="1">
                <a:latin typeface="한컴산뜻돋움"/>
                <a:ea typeface="한컴산뜻돋움"/>
              </a:rPr>
              <a:t>&lt;/beans&gt;</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28.5 </a:t>
            </a:r>
            <a:r>
              <a:rPr lang="ko-KR" altLang="en-US" sz="2800">
                <a:solidFill>
                  <a:schemeClr val="bg1">
                    <a:lumMod val="65000"/>
                  </a:schemeClr>
                </a:solidFill>
              </a:rPr>
              <a:t>스프링 인터셉터 사용하기</a:t>
            </a:r>
            <a:endParaRPr lang="ko-KR" altLang="en-US" sz="2800" spc="-89">
              <a:solidFill>
                <a:srgbClr val="281F3D"/>
              </a:solidFill>
            </a:endParaRPr>
          </a:p>
        </p:txBody>
      </p:sp>
      <p:sp>
        <p:nvSpPr>
          <p:cNvPr id="3" name="TextBox 2"/>
          <p:cNvSpPr txBox="1"/>
          <p:nvPr/>
        </p:nvSpPr>
        <p:spPr>
          <a:xfrm>
            <a:off x="586409" y="1470991"/>
            <a:ext cx="7742579" cy="646331"/>
          </a:xfrm>
          <a:prstGeom prst="rect">
            <a:avLst/>
          </a:prstGeom>
          <a:noFill/>
        </p:spPr>
        <p:txBody>
          <a:bodyPr wrap="square">
            <a:spAutoFit/>
          </a:bodyPr>
          <a:lstStyle/>
          <a:p>
            <a:pPr lvl="0">
              <a:defRPr/>
            </a:pPr>
            <a:r>
              <a:rPr lang="en-US" altLang="ko-KR" sz="1200" b="1">
                <a:latin typeface="+mj-ea"/>
                <a:ea typeface="+mj-ea"/>
              </a:rPr>
              <a:t>4. </a:t>
            </a:r>
            <a:r>
              <a:rPr lang="ko-KR" altLang="en-US" sz="1200">
                <a:latin typeface="+mj-ea"/>
                <a:ea typeface="+mj-ea"/>
              </a:rPr>
              <a:t>다국어 메시지들을 저장한 프로퍼티 파일을 생성합니다</a:t>
            </a:r>
            <a:r>
              <a:rPr lang="en-US" altLang="ko-KR" sz="1200">
                <a:latin typeface="+mj-ea"/>
                <a:ea typeface="+mj-ea"/>
              </a:rPr>
              <a:t>. </a:t>
            </a:r>
          </a:p>
          <a:p>
            <a:pPr lvl="0">
              <a:defRPr/>
            </a:pPr>
            <a:r>
              <a:rPr lang="en-US" altLang="ko-KR" sz="1200">
                <a:latin typeface="+mj-ea"/>
                <a:ea typeface="+mj-ea"/>
              </a:rPr>
              <a:t>   </a:t>
            </a:r>
            <a:r>
              <a:rPr lang="ko-KR" altLang="en-US" sz="1200">
                <a:latin typeface="+mj-ea"/>
                <a:ea typeface="+mj-ea"/>
              </a:rPr>
              <a:t>프로젝트의 </a:t>
            </a:r>
            <a:r>
              <a:rPr lang="en-US" altLang="ko-KR" sz="1200">
                <a:latin typeface="+mj-ea"/>
                <a:ea typeface="+mj-ea"/>
              </a:rPr>
              <a:t>/src/main/resource </a:t>
            </a:r>
            <a:r>
              <a:rPr lang="ko-KR" altLang="en-US" sz="1200">
                <a:latin typeface="+mj-ea"/>
                <a:ea typeface="+mj-ea"/>
              </a:rPr>
              <a:t>패키지 하위에 </a:t>
            </a:r>
            <a:r>
              <a:rPr lang="en-US" altLang="ko-KR" sz="1200">
                <a:latin typeface="+mj-ea"/>
                <a:ea typeface="+mj-ea"/>
              </a:rPr>
              <a:t>locale </a:t>
            </a:r>
            <a:r>
              <a:rPr lang="ko-KR" altLang="en-US" sz="1200">
                <a:latin typeface="+mj-ea"/>
                <a:ea typeface="+mj-ea"/>
              </a:rPr>
              <a:t>패키지를 만든 후 책에서 제공하는 프로퍼티 파일들을</a:t>
            </a:r>
          </a:p>
          <a:p>
            <a:pPr lvl="0">
              <a:defRPr/>
            </a:pPr>
            <a:r>
              <a:rPr lang="ko-KR" altLang="en-US" sz="1200">
                <a:latin typeface="+mj-ea"/>
                <a:ea typeface="+mj-ea"/>
              </a:rPr>
              <a:t>   붙여 넣습니다</a:t>
            </a:r>
            <a:r>
              <a:rPr lang="en-US" altLang="ko-KR" sz="1200">
                <a:latin typeface="+mj-ea"/>
                <a:ea typeface="+mj-ea"/>
              </a:rPr>
              <a:t>(</a:t>
            </a:r>
            <a:r>
              <a:rPr lang="ko-KR" altLang="en-US" sz="1200">
                <a:latin typeface="+mj-ea"/>
                <a:ea typeface="+mj-ea"/>
              </a:rPr>
              <a:t>프로퍼티 파일을 만드는 방법은 </a:t>
            </a:r>
            <a:r>
              <a:rPr lang="en-US" altLang="ko-KR" sz="1200">
                <a:latin typeface="+mj-ea"/>
                <a:ea typeface="+mj-ea"/>
              </a:rPr>
              <a:t>14.9</a:t>
            </a:r>
            <a:r>
              <a:rPr lang="ko-KR" altLang="en-US" sz="1200">
                <a:latin typeface="+mj-ea"/>
                <a:ea typeface="+mj-ea"/>
              </a:rPr>
              <a:t>절을 참고하세요</a:t>
            </a:r>
            <a:r>
              <a:rPr lang="en-US" altLang="ko-KR" sz="1200">
                <a:latin typeface="+mj-ea"/>
                <a:ea typeface="+mj-ea"/>
              </a:rPr>
              <a:t>).</a:t>
            </a:r>
            <a:endParaRPr lang="ko-KR" altLang="en-US" sz="1200">
              <a:latin typeface="+mj-ea"/>
              <a:ea typeface="+mj-ea"/>
            </a:endParaRPr>
          </a:p>
        </p:txBody>
      </p:sp>
      <p:pic>
        <p:nvPicPr>
          <p:cNvPr id="6" name="그림 5"/>
          <p:cNvPicPr/>
          <p:nvPr/>
        </p:nvPicPr>
        <p:blipFill rotWithShape="1">
          <a:blip r:embed="rId2">
            <a:alphaModFix/>
            <a:lum/>
          </a:blip>
          <a:stretch>
            <a:fillRect/>
          </a:stretch>
        </p:blipFill>
        <p:spPr>
          <a:xfrm>
            <a:off x="3189838" y="2395618"/>
            <a:ext cx="2257425" cy="2343150"/>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28.5 </a:t>
            </a:r>
            <a:r>
              <a:rPr lang="ko-KR" altLang="en-US" sz="2800">
                <a:solidFill>
                  <a:schemeClr val="bg1">
                    <a:lumMod val="65000"/>
                  </a:schemeClr>
                </a:solidFill>
              </a:rPr>
              <a:t>스프링 인터셉터 사용하기</a:t>
            </a:r>
            <a:endParaRPr lang="ko-KR" altLang="en-US" sz="2800" spc="-89">
              <a:solidFill>
                <a:srgbClr val="281F3D"/>
              </a:solidFill>
            </a:endParaRPr>
          </a:p>
        </p:txBody>
      </p:sp>
      <p:sp>
        <p:nvSpPr>
          <p:cNvPr id="13" name="TextBox 12"/>
          <p:cNvSpPr txBox="1"/>
          <p:nvPr/>
        </p:nvSpPr>
        <p:spPr>
          <a:xfrm>
            <a:off x="663640" y="1874809"/>
            <a:ext cx="3706469" cy="1554191"/>
          </a:xfrm>
          <a:prstGeom prst="rect">
            <a:avLst/>
          </a:prstGeom>
          <a:ln>
            <a:solidFill>
              <a:schemeClr val="accent2"/>
            </a:solidFill>
          </a:ln>
        </p:spPr>
        <p:txBody>
          <a:bodyPr wrap="square">
            <a:spAutoFit/>
          </a:bodyPr>
          <a:lstStyle/>
          <a:p>
            <a:pPr>
              <a:defRPr/>
            </a:pPr>
            <a:r>
              <a:rPr lang="en-US" altLang="ko-KR" sz="1200">
                <a:latin typeface="한컴산뜻돋움"/>
                <a:ea typeface="한컴산뜻돋움"/>
              </a:rPr>
              <a:t>site.title=</a:t>
            </a:r>
            <a:r>
              <a:rPr lang="ko-KR" altLang="en-US" sz="1200">
                <a:latin typeface="한컴산뜻돋움"/>
                <a:ea typeface="한컴산뜻돋움"/>
              </a:rPr>
              <a:t>회원정보</a:t>
            </a:r>
            <a:endParaRPr lang="en-US" altLang="ko-KR" sz="1200">
              <a:latin typeface="한컴산뜻돋움"/>
              <a:ea typeface="한컴산뜻돋움"/>
            </a:endParaRPr>
          </a:p>
          <a:p>
            <a:pPr>
              <a:defRPr/>
            </a:pPr>
            <a:r>
              <a:rPr lang="en-US" altLang="ko-KR" sz="1200">
                <a:latin typeface="한컴산뜻돋움"/>
                <a:ea typeface="한컴산뜻돋움"/>
              </a:rPr>
              <a:t>site.name=</a:t>
            </a:r>
            <a:r>
              <a:rPr lang="ko-KR" altLang="en-US" sz="1200">
                <a:latin typeface="한컴산뜻돋움"/>
                <a:ea typeface="한컴산뜻돋움"/>
              </a:rPr>
              <a:t>이름</a:t>
            </a:r>
          </a:p>
          <a:p>
            <a:pPr>
              <a:defRPr/>
            </a:pPr>
            <a:r>
              <a:rPr lang="en-US" altLang="ko-KR" sz="1200">
                <a:latin typeface="한컴산뜻돋움"/>
                <a:ea typeface="한컴산뜻돋움"/>
              </a:rPr>
              <a:t>site.job=</a:t>
            </a:r>
            <a:r>
              <a:rPr lang="ko-KR" altLang="en-US" sz="1200">
                <a:latin typeface="한컴산뜻돋움"/>
                <a:ea typeface="한컴산뜻돋움"/>
              </a:rPr>
              <a:t>직업</a:t>
            </a:r>
          </a:p>
          <a:p>
            <a:pPr>
              <a:defRPr/>
            </a:pPr>
            <a:r>
              <a:rPr lang="en-US" altLang="ko-KR" sz="1200">
                <a:latin typeface="한컴산뜻돋움"/>
                <a:ea typeface="한컴산뜻돋움"/>
              </a:rPr>
              <a:t>name=</a:t>
            </a:r>
            <a:r>
              <a:rPr lang="ko-KR" altLang="en-US" sz="1200">
                <a:latin typeface="한컴산뜻돋움"/>
                <a:ea typeface="한컴산뜻돋움"/>
              </a:rPr>
              <a:t>홍길동</a:t>
            </a:r>
            <a:endParaRPr lang="en-US" altLang="ko-KR" sz="1200">
              <a:latin typeface="한컴산뜻돋움"/>
              <a:ea typeface="한컴산뜻돋움"/>
            </a:endParaRPr>
          </a:p>
          <a:p>
            <a:pPr>
              <a:defRPr/>
            </a:pPr>
            <a:r>
              <a:rPr lang="en-US" altLang="ko-KR" sz="1200">
                <a:latin typeface="한컴산뜻돋움"/>
                <a:ea typeface="한컴산뜻돋움"/>
              </a:rPr>
              <a:t>job=</a:t>
            </a:r>
            <a:r>
              <a:rPr lang="ko-KR" altLang="en-US" sz="1200">
                <a:latin typeface="한컴산뜻돋움"/>
                <a:ea typeface="한컴산뜻돋움"/>
              </a:rPr>
              <a:t>프로그래머</a:t>
            </a:r>
            <a:endParaRPr lang="en-US" altLang="ko-KR" sz="1200">
              <a:latin typeface="한컴산뜻돋움"/>
              <a:ea typeface="한컴산뜻돋움"/>
            </a:endParaRPr>
          </a:p>
          <a:p>
            <a:pPr>
              <a:defRPr/>
            </a:pPr>
            <a:r>
              <a:rPr lang="en-US" altLang="ko-KR" sz="1200">
                <a:latin typeface="한컴산뜻돋움"/>
                <a:ea typeface="한컴산뜻돋움"/>
              </a:rPr>
              <a:t>btn.send=</a:t>
            </a:r>
            <a:r>
              <a:rPr lang="ko-KR" altLang="en-US" sz="1200">
                <a:latin typeface="한컴산뜻돋움"/>
                <a:ea typeface="한컴산뜻돋움"/>
              </a:rPr>
              <a:t>전송</a:t>
            </a:r>
            <a:endParaRPr lang="en-US" altLang="ko-KR" sz="1200">
              <a:latin typeface="한컴산뜻돋움"/>
              <a:ea typeface="한컴산뜻돋움"/>
            </a:endParaRPr>
          </a:p>
          <a:p>
            <a:pPr>
              <a:defRPr/>
            </a:pPr>
            <a:r>
              <a:rPr lang="en-US" altLang="ko-KR" sz="1200">
                <a:latin typeface="한컴산뜻돋움"/>
                <a:ea typeface="한컴산뜻돋움"/>
              </a:rPr>
              <a:t>btn.cancel=</a:t>
            </a:r>
            <a:r>
              <a:rPr lang="ko-KR" altLang="en-US" sz="1200">
                <a:latin typeface="한컴산뜻돋움"/>
                <a:ea typeface="한컴산뜻돋움"/>
              </a:rPr>
              <a:t>취소</a:t>
            </a:r>
            <a:endParaRPr lang="en-US" altLang="ko-KR" sz="1200">
              <a:latin typeface="한컴산뜻돋움"/>
              <a:ea typeface="한컴산뜻돋움"/>
            </a:endParaRPr>
          </a:p>
          <a:p>
            <a:pPr>
              <a:defRPr/>
            </a:pPr>
            <a:r>
              <a:rPr lang="en-US" altLang="ko-KR" sz="1200">
                <a:latin typeface="한컴산뜻돋움"/>
                <a:ea typeface="한컴산뜻돋움"/>
              </a:rPr>
              <a:t>btn.finish=</a:t>
            </a:r>
            <a:r>
              <a:rPr lang="ko-KR" altLang="en-US" sz="1200">
                <a:latin typeface="한컴산뜻돋움"/>
                <a:ea typeface="한컴산뜻돋움"/>
              </a:rPr>
              <a:t>종료</a:t>
            </a:r>
            <a:endParaRPr lang="en-US" altLang="ko-KR" sz="1200">
              <a:latin typeface="한컴산뜻돋움"/>
              <a:ea typeface="한컴산뜻돋움"/>
            </a:endParaRPr>
          </a:p>
        </p:txBody>
      </p:sp>
      <p:sp>
        <p:nvSpPr>
          <p:cNvPr id="14" name="TextBox 13"/>
          <p:cNvSpPr txBox="1"/>
          <p:nvPr/>
        </p:nvSpPr>
        <p:spPr>
          <a:xfrm>
            <a:off x="4572000" y="3851620"/>
            <a:ext cx="3706469" cy="1555846"/>
          </a:xfrm>
          <a:prstGeom prst="rect">
            <a:avLst/>
          </a:prstGeom>
          <a:ln>
            <a:solidFill>
              <a:srgbClr val="ED7D31">
                <a:alpha val="100000"/>
              </a:srgbClr>
            </a:solidFill>
          </a:ln>
        </p:spPr>
        <p:txBody>
          <a:bodyPr wrap="square">
            <a:spAutoFit/>
          </a:bodyPr>
          <a:lstStyle/>
          <a:p>
            <a:pPr marL="0" indent="0" algn="l" defTabSz="457200" rtl="0" eaLnBrk="1" latinLnBrk="0" hangingPunct="1">
              <a:lnSpc>
                <a:spcPct val="100000"/>
              </a:lnSpc>
              <a:spcBef>
                <a:spcPct val="0"/>
              </a:spcBef>
              <a:spcAft>
                <a:spcPts val="0"/>
              </a:spcAft>
              <a:buNone/>
              <a:defRPr/>
            </a:pPr>
            <a:r>
              <a:rPr kumimoji="0" lang="en-US" altLang="ko-KR" sz="1200" b="0" i="0" u="none" strike="noStrike" kern="1200" cap="none" spc="0" normalizeH="0" baseline="0">
                <a:solidFill>
                  <a:srgbClr val="000000"/>
                </a:solidFill>
                <a:latin typeface="한컴산뜻돋움"/>
                <a:ea typeface="한컴산뜻돋움"/>
              </a:rPr>
              <a:t>site.title=Member Info</a:t>
            </a:r>
          </a:p>
          <a:p>
            <a:pPr marL="0" indent="0" algn="l" defTabSz="457200" rtl="0" eaLnBrk="1" latinLnBrk="0" hangingPunct="1">
              <a:lnSpc>
                <a:spcPct val="100000"/>
              </a:lnSpc>
              <a:spcBef>
                <a:spcPct val="0"/>
              </a:spcBef>
              <a:spcAft>
                <a:spcPts val="0"/>
              </a:spcAft>
              <a:buNone/>
              <a:defRPr/>
            </a:pPr>
            <a:r>
              <a:rPr kumimoji="0" lang="en-US" altLang="ko-KR" sz="1200" b="0" i="0" u="none" strike="noStrike" kern="1200" cap="none" spc="0" normalizeH="0" baseline="0">
                <a:solidFill>
                  <a:srgbClr val="000000"/>
                </a:solidFill>
                <a:latin typeface="한컴산뜻돋움"/>
                <a:ea typeface="한컴산뜻돋움"/>
              </a:rPr>
              <a:t>site.name=name</a:t>
            </a:r>
          </a:p>
          <a:p>
            <a:pPr marL="0" indent="0" algn="l" defTabSz="457200" rtl="0" eaLnBrk="1" latinLnBrk="0" hangingPunct="1">
              <a:lnSpc>
                <a:spcPct val="100000"/>
              </a:lnSpc>
              <a:spcBef>
                <a:spcPct val="0"/>
              </a:spcBef>
              <a:spcAft>
                <a:spcPts val="0"/>
              </a:spcAft>
              <a:buNone/>
              <a:defRPr/>
            </a:pPr>
            <a:r>
              <a:rPr kumimoji="0" lang="en-US" altLang="ko-KR" sz="1200" b="0" i="0" u="none" strike="noStrike" kern="1200" cap="none" spc="0" normalizeH="0" baseline="0">
                <a:solidFill>
                  <a:srgbClr val="000000"/>
                </a:solidFill>
                <a:latin typeface="한컴산뜻돋움"/>
                <a:ea typeface="한컴산뜻돋움"/>
              </a:rPr>
              <a:t>site.job=job</a:t>
            </a:r>
          </a:p>
          <a:p>
            <a:pPr marL="0" indent="0" algn="l" defTabSz="457200" rtl="0" eaLnBrk="1" latinLnBrk="0" hangingPunct="1">
              <a:lnSpc>
                <a:spcPct val="100000"/>
              </a:lnSpc>
              <a:spcBef>
                <a:spcPct val="0"/>
              </a:spcBef>
              <a:spcAft>
                <a:spcPts val="0"/>
              </a:spcAft>
              <a:buNone/>
              <a:defRPr/>
            </a:pPr>
            <a:r>
              <a:rPr kumimoji="0" lang="en-US" altLang="ko-KR" sz="1200" b="0" i="0" u="none" strike="noStrike" kern="1200" cap="none" spc="0" normalizeH="0" baseline="0">
                <a:solidFill>
                  <a:srgbClr val="000000"/>
                </a:solidFill>
                <a:latin typeface="한컴산뜻돋움"/>
                <a:ea typeface="한컴산뜻돋움"/>
              </a:rPr>
              <a:t>name=hong kil-dong</a:t>
            </a:r>
          </a:p>
          <a:p>
            <a:pPr marL="0" indent="0" algn="l" defTabSz="457200" rtl="0" eaLnBrk="1" latinLnBrk="0" hangingPunct="1">
              <a:lnSpc>
                <a:spcPct val="100000"/>
              </a:lnSpc>
              <a:spcBef>
                <a:spcPct val="0"/>
              </a:spcBef>
              <a:spcAft>
                <a:spcPts val="0"/>
              </a:spcAft>
              <a:buNone/>
              <a:defRPr/>
            </a:pPr>
            <a:r>
              <a:rPr kumimoji="0" lang="en-US" altLang="ko-KR" sz="1200" b="0" i="0" u="none" strike="noStrike" kern="1200" cap="none" spc="0" normalizeH="0" baseline="0">
                <a:solidFill>
                  <a:srgbClr val="000000"/>
                </a:solidFill>
                <a:latin typeface="한컴산뜻돋움"/>
                <a:ea typeface="한컴산뜻돋움"/>
              </a:rPr>
              <a:t>job=student</a:t>
            </a:r>
          </a:p>
          <a:p>
            <a:pPr marL="0" indent="0" algn="l" defTabSz="457200" rtl="0" eaLnBrk="1" latinLnBrk="0" hangingPunct="1">
              <a:lnSpc>
                <a:spcPct val="100000"/>
              </a:lnSpc>
              <a:spcBef>
                <a:spcPct val="0"/>
              </a:spcBef>
              <a:spcAft>
                <a:spcPts val="0"/>
              </a:spcAft>
              <a:buNone/>
              <a:defRPr/>
            </a:pPr>
            <a:r>
              <a:rPr kumimoji="0" lang="en-US" altLang="ko-KR" sz="1200" b="0" i="0" u="none" strike="noStrike" kern="1200" cap="none" spc="0" normalizeH="0" baseline="0">
                <a:solidFill>
                  <a:srgbClr val="000000"/>
                </a:solidFill>
                <a:latin typeface="한컴산뜻돋움"/>
                <a:ea typeface="한컴산뜻돋움"/>
              </a:rPr>
              <a:t>btn.send=send</a:t>
            </a:r>
          </a:p>
          <a:p>
            <a:pPr marL="0" indent="0" algn="l" defTabSz="457200" rtl="0" eaLnBrk="1" latinLnBrk="0" hangingPunct="1">
              <a:lnSpc>
                <a:spcPct val="100000"/>
              </a:lnSpc>
              <a:spcBef>
                <a:spcPct val="0"/>
              </a:spcBef>
              <a:spcAft>
                <a:spcPts val="0"/>
              </a:spcAft>
              <a:buNone/>
              <a:defRPr/>
            </a:pPr>
            <a:r>
              <a:rPr kumimoji="0" lang="en-US" altLang="ko-KR" sz="1200" b="0" i="0" u="none" strike="noStrike" kern="1200" cap="none" spc="0" normalizeH="0" baseline="0">
                <a:solidFill>
                  <a:srgbClr val="000000"/>
                </a:solidFill>
                <a:latin typeface="한컴산뜻돋움"/>
                <a:ea typeface="한컴산뜻돋움"/>
              </a:rPr>
              <a:t>btn.cancel=cancel</a:t>
            </a:r>
          </a:p>
          <a:p>
            <a:pPr marL="0" indent="0" algn="l" defTabSz="457200" rtl="0" eaLnBrk="1" latinLnBrk="0" hangingPunct="1">
              <a:lnSpc>
                <a:spcPct val="100000"/>
              </a:lnSpc>
              <a:spcBef>
                <a:spcPct val="0"/>
              </a:spcBef>
              <a:spcAft>
                <a:spcPts val="0"/>
              </a:spcAft>
              <a:buNone/>
              <a:defRPr/>
            </a:pPr>
            <a:r>
              <a:rPr kumimoji="0" lang="en-US" altLang="ko-KR" sz="1200" b="0" i="0" u="none" strike="noStrike" kern="1200" cap="none" spc="0" normalizeH="0" baseline="0">
                <a:solidFill>
                  <a:srgbClr val="000000"/>
                </a:solidFill>
                <a:latin typeface="한컴산뜻돋움"/>
                <a:ea typeface="한컴산뜻돋움"/>
              </a:rPr>
              <a:t>btn.finish=finish</a:t>
            </a:r>
          </a:p>
        </p:txBody>
      </p:sp>
      <p:sp>
        <p:nvSpPr>
          <p:cNvPr id="15" name="TextBox 14"/>
          <p:cNvSpPr txBox="1"/>
          <p:nvPr/>
        </p:nvSpPr>
        <p:spPr>
          <a:xfrm>
            <a:off x="4572000" y="1878951"/>
            <a:ext cx="3706469" cy="1550049"/>
          </a:xfrm>
          <a:prstGeom prst="rect">
            <a:avLst/>
          </a:prstGeom>
          <a:ln>
            <a:solidFill>
              <a:srgbClr val="ED7D31">
                <a:alpha val="100000"/>
              </a:srgbClr>
            </a:solidFill>
          </a:ln>
        </p:spPr>
        <p:txBody>
          <a:bodyPr wrap="square">
            <a:spAutoFit/>
          </a:bodyPr>
          <a:lstStyle/>
          <a:p>
            <a:pPr marL="0" indent="0" algn="l" defTabSz="457200" rtl="0" eaLnBrk="1" latinLnBrk="0" hangingPunct="1">
              <a:lnSpc>
                <a:spcPct val="100000"/>
              </a:lnSpc>
              <a:spcBef>
                <a:spcPct val="0"/>
              </a:spcBef>
              <a:spcAft>
                <a:spcPts val="0"/>
              </a:spcAft>
              <a:buNone/>
              <a:defRPr/>
            </a:pPr>
            <a:r>
              <a:rPr kumimoji="0" lang="en-US" altLang="ko-KR" sz="1200" b="0" i="0" u="none" strike="noStrike" kern="1200" cap="none" spc="0" normalizeH="0" baseline="0">
                <a:solidFill>
                  <a:srgbClr val="000000"/>
                </a:solidFill>
                <a:latin typeface="한컴산뜻돋움"/>
                <a:ea typeface="한컴산뜻돋움"/>
              </a:rPr>
              <a:t>site.title=\ud68c\uc6d0\uc815\ubcf4</a:t>
            </a:r>
          </a:p>
          <a:p>
            <a:pPr marL="0" indent="0" algn="l" defTabSz="457200" rtl="0" eaLnBrk="1" latinLnBrk="0" hangingPunct="1">
              <a:lnSpc>
                <a:spcPct val="100000"/>
              </a:lnSpc>
              <a:spcBef>
                <a:spcPct val="0"/>
              </a:spcBef>
              <a:spcAft>
                <a:spcPts val="0"/>
              </a:spcAft>
              <a:buNone/>
              <a:defRPr/>
            </a:pPr>
            <a:r>
              <a:rPr kumimoji="0" lang="en-US" altLang="ko-KR" sz="1200" b="0" i="0" u="none" strike="noStrike" kern="1200" cap="none" spc="0" normalizeH="0" baseline="0">
                <a:solidFill>
                  <a:srgbClr val="000000"/>
                </a:solidFill>
                <a:latin typeface="한컴산뜻돋움"/>
                <a:ea typeface="한컴산뜻돋움"/>
              </a:rPr>
              <a:t>site.name=\uc774\ub984</a:t>
            </a:r>
          </a:p>
          <a:p>
            <a:pPr marL="0" indent="0" algn="l" defTabSz="457200" rtl="0" eaLnBrk="1" latinLnBrk="0" hangingPunct="1">
              <a:lnSpc>
                <a:spcPct val="100000"/>
              </a:lnSpc>
              <a:spcBef>
                <a:spcPct val="0"/>
              </a:spcBef>
              <a:spcAft>
                <a:spcPts val="0"/>
              </a:spcAft>
              <a:buNone/>
              <a:defRPr/>
            </a:pPr>
            <a:r>
              <a:rPr kumimoji="0" lang="en-US" altLang="ko-KR" sz="1200" b="0" i="0" u="none" strike="noStrike" kern="1200" cap="none" spc="0" normalizeH="0" baseline="0">
                <a:solidFill>
                  <a:srgbClr val="000000"/>
                </a:solidFill>
                <a:latin typeface="한컴산뜻돋움"/>
                <a:ea typeface="한컴산뜻돋움"/>
              </a:rPr>
              <a:t>site.job=\uc9c1\uc5c5</a:t>
            </a:r>
          </a:p>
          <a:p>
            <a:pPr marL="0" indent="0" algn="l" defTabSz="457200" rtl="0" eaLnBrk="1" latinLnBrk="0" hangingPunct="1">
              <a:lnSpc>
                <a:spcPct val="100000"/>
              </a:lnSpc>
              <a:spcBef>
                <a:spcPct val="0"/>
              </a:spcBef>
              <a:spcAft>
                <a:spcPts val="0"/>
              </a:spcAft>
              <a:buNone/>
              <a:defRPr/>
            </a:pPr>
            <a:r>
              <a:rPr kumimoji="0" lang="en-US" altLang="ko-KR" sz="1200" b="0" i="0" u="none" strike="noStrike" kern="1200" cap="none" spc="0" normalizeH="0" baseline="0">
                <a:solidFill>
                  <a:srgbClr val="000000"/>
                </a:solidFill>
                <a:latin typeface="한컴산뜻돋움"/>
                <a:ea typeface="한컴산뜻돋움"/>
              </a:rPr>
              <a:t>name=\ud64d\uae38\ub3d9</a:t>
            </a:r>
          </a:p>
          <a:p>
            <a:pPr marL="0" indent="0" algn="l" defTabSz="457200" rtl="0" eaLnBrk="1" latinLnBrk="0" hangingPunct="1">
              <a:lnSpc>
                <a:spcPct val="100000"/>
              </a:lnSpc>
              <a:spcBef>
                <a:spcPct val="0"/>
              </a:spcBef>
              <a:spcAft>
                <a:spcPts val="0"/>
              </a:spcAft>
              <a:buNone/>
              <a:defRPr/>
            </a:pPr>
            <a:r>
              <a:rPr kumimoji="0" lang="en-US" altLang="ko-KR" sz="1200" b="0" i="0" u="none" strike="noStrike" kern="1200" cap="none" spc="0" normalizeH="0" baseline="0">
                <a:solidFill>
                  <a:srgbClr val="000000"/>
                </a:solidFill>
                <a:latin typeface="한컴산뜻돋움"/>
                <a:ea typeface="한컴산뜻돋움"/>
              </a:rPr>
              <a:t>job=\ud504\ub85c\uadf8\ub798\uba38</a:t>
            </a:r>
          </a:p>
          <a:p>
            <a:pPr marL="0" indent="0" algn="l" defTabSz="457200" rtl="0" eaLnBrk="1" latinLnBrk="0" hangingPunct="1">
              <a:lnSpc>
                <a:spcPct val="100000"/>
              </a:lnSpc>
              <a:spcBef>
                <a:spcPct val="0"/>
              </a:spcBef>
              <a:spcAft>
                <a:spcPts val="0"/>
              </a:spcAft>
              <a:buNone/>
              <a:defRPr/>
            </a:pPr>
            <a:r>
              <a:rPr kumimoji="0" lang="en-US" altLang="ko-KR" sz="1200" b="0" i="0" u="none" strike="noStrike" kern="1200" cap="none" spc="0" normalizeH="0" baseline="0">
                <a:solidFill>
                  <a:srgbClr val="000000"/>
                </a:solidFill>
                <a:latin typeface="한컴산뜻돋움"/>
                <a:ea typeface="한컴산뜻돋움"/>
              </a:rPr>
              <a:t>btn.send=\uc804\uc1a1</a:t>
            </a:r>
          </a:p>
          <a:p>
            <a:pPr marL="0" indent="0" algn="l" defTabSz="457200" rtl="0" eaLnBrk="1" latinLnBrk="0" hangingPunct="1">
              <a:lnSpc>
                <a:spcPct val="100000"/>
              </a:lnSpc>
              <a:spcBef>
                <a:spcPct val="0"/>
              </a:spcBef>
              <a:spcAft>
                <a:spcPts val="0"/>
              </a:spcAft>
              <a:buNone/>
              <a:defRPr/>
            </a:pPr>
            <a:r>
              <a:rPr kumimoji="0" lang="en-US" altLang="ko-KR" sz="1200" b="0" i="0" u="none" strike="noStrike" kern="1200" cap="none" spc="0" normalizeH="0" baseline="0">
                <a:solidFill>
                  <a:srgbClr val="000000"/>
                </a:solidFill>
                <a:latin typeface="한컴산뜻돋움"/>
                <a:ea typeface="한컴산뜻돋움"/>
              </a:rPr>
              <a:t>btn.cancel=\ucde8\uc18c</a:t>
            </a:r>
          </a:p>
          <a:p>
            <a:pPr marL="0" indent="0" algn="l" defTabSz="457200" rtl="0" eaLnBrk="1" latinLnBrk="0" hangingPunct="1">
              <a:lnSpc>
                <a:spcPct val="100000"/>
              </a:lnSpc>
              <a:spcBef>
                <a:spcPct val="0"/>
              </a:spcBef>
              <a:spcAft>
                <a:spcPts val="0"/>
              </a:spcAft>
              <a:buNone/>
              <a:defRPr/>
            </a:pPr>
            <a:r>
              <a:rPr kumimoji="0" lang="en-US" altLang="ko-KR" sz="1200" b="0" i="0" u="none" strike="noStrike" kern="1200" cap="none" spc="0" normalizeH="0" baseline="0">
                <a:solidFill>
                  <a:srgbClr val="000000"/>
                </a:solidFill>
                <a:latin typeface="한컴산뜻돋움"/>
                <a:ea typeface="한컴산뜻돋움"/>
              </a:rPr>
              <a:t>btn.finish=\uc885\ub8cc</a:t>
            </a:r>
          </a:p>
        </p:txBody>
      </p:sp>
      <p:pic>
        <p:nvPicPr>
          <p:cNvPr id="16" name="그림 5"/>
          <p:cNvPicPr/>
          <p:nvPr/>
        </p:nvPicPr>
        <p:blipFill rotWithShape="1">
          <a:blip r:embed="rId2">
            <a:alphaModFix/>
            <a:lum/>
          </a:blip>
          <a:stretch>
            <a:fillRect/>
          </a:stretch>
        </p:blipFill>
        <p:spPr>
          <a:xfrm>
            <a:off x="683935" y="3685760"/>
            <a:ext cx="3571875" cy="2838450"/>
          </a:xfrm>
          <a:prstGeom prst="rect">
            <a:avLst/>
          </a:prstGeom>
          <a:ln>
            <a:solidFill>
              <a:srgbClr val="000000">
                <a:alpha val="100000"/>
              </a:srgbClr>
            </a:solidFill>
          </a:ln>
        </p:spPr>
      </p:pic>
      <p:sp>
        <p:nvSpPr>
          <p:cNvPr id="17" name="TextBox 16"/>
          <p:cNvSpPr txBox="1"/>
          <p:nvPr/>
        </p:nvSpPr>
        <p:spPr>
          <a:xfrm>
            <a:off x="678966" y="1521308"/>
            <a:ext cx="2495136" cy="362737"/>
          </a:xfrm>
          <a:prstGeom prst="rect">
            <a:avLst/>
          </a:prstGeom>
        </p:spPr>
        <p:txBody>
          <a:bodyPr wrap="square">
            <a:spAutoFit/>
          </a:bodyPr>
          <a:lstStyle/>
          <a:p>
            <a:pPr>
              <a:defRPr/>
            </a:pPr>
            <a:r>
              <a:rPr lang="en-US" altLang="ko-KR"/>
              <a:t>messages.properties</a:t>
            </a:r>
          </a:p>
        </p:txBody>
      </p:sp>
      <p:sp>
        <p:nvSpPr>
          <p:cNvPr id="18" name="TextBox 17"/>
          <p:cNvSpPr txBox="1"/>
          <p:nvPr/>
        </p:nvSpPr>
        <p:spPr>
          <a:xfrm>
            <a:off x="4572000" y="3534810"/>
            <a:ext cx="2495136" cy="362737"/>
          </a:xfrm>
          <a:prstGeom prst="rect">
            <a:avLst/>
          </a:prstGeom>
        </p:spPr>
        <p:txBody>
          <a:bodyPr wrap="square">
            <a:spAutoFit/>
          </a:bodyPr>
          <a:lstStyle/>
          <a:p>
            <a:pPr marL="0" indent="0" algn="l" defTabSz="457200" rtl="0" eaLnBrk="1" latinLnBrk="0" hangingPunct="1">
              <a:lnSpc>
                <a:spcPct val="100000"/>
              </a:lnSpc>
              <a:spcBef>
                <a:spcPct val="0"/>
              </a:spcBef>
              <a:spcAft>
                <a:spcPts val="0"/>
              </a:spcAft>
              <a:buNone/>
              <a:defRPr/>
            </a:pPr>
            <a:r>
              <a:rPr kumimoji="0" lang="en-US" altLang="ko-KR" sz="1800" b="0" i="0" u="none" strike="noStrike" kern="1200" cap="none" spc="0" normalizeH="0" baseline="0">
                <a:solidFill>
                  <a:srgbClr val="000000"/>
                </a:solidFill>
                <a:latin typeface="Calibri"/>
                <a:ea typeface="맑은 고딕"/>
                <a:cs typeface="Calibri"/>
              </a:rPr>
              <a:t>messages_en.properties</a:t>
            </a:r>
          </a:p>
        </p:txBody>
      </p:sp>
      <p:sp>
        <p:nvSpPr>
          <p:cNvPr id="19" name="TextBox 18"/>
          <p:cNvSpPr txBox="1"/>
          <p:nvPr/>
        </p:nvSpPr>
        <p:spPr>
          <a:xfrm>
            <a:off x="4572000" y="1491904"/>
            <a:ext cx="2495136" cy="363566"/>
          </a:xfrm>
          <a:prstGeom prst="rect">
            <a:avLst/>
          </a:prstGeom>
        </p:spPr>
        <p:txBody>
          <a:bodyPr wrap="square">
            <a:spAutoFit/>
          </a:bodyPr>
          <a:lstStyle/>
          <a:p>
            <a:pPr marL="0" indent="0" algn="l" defTabSz="457200" rtl="0" eaLnBrk="1" latinLnBrk="0" hangingPunct="1">
              <a:lnSpc>
                <a:spcPct val="100000"/>
              </a:lnSpc>
              <a:spcBef>
                <a:spcPct val="0"/>
              </a:spcBef>
              <a:spcAft>
                <a:spcPts val="0"/>
              </a:spcAft>
              <a:buNone/>
              <a:defRPr/>
            </a:pPr>
            <a:r>
              <a:rPr kumimoji="0" lang="en-US" altLang="ko-KR" sz="1800" b="0" i="0" u="none" strike="noStrike" kern="1200" cap="none" spc="0" normalizeH="0" baseline="0">
                <a:solidFill>
                  <a:srgbClr val="000000"/>
                </a:solidFill>
                <a:latin typeface="Calibri"/>
                <a:ea typeface="맑은 고딕"/>
                <a:cs typeface="Calibri"/>
              </a:rPr>
              <a:t>messages_ko.properties</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28.5 </a:t>
            </a:r>
            <a:r>
              <a:rPr lang="ko-KR" altLang="en-US" sz="2800">
                <a:solidFill>
                  <a:schemeClr val="bg1">
                    <a:lumMod val="65000"/>
                  </a:schemeClr>
                </a:solidFill>
              </a:rPr>
              <a:t>스프링 인터셉터 사용하기</a:t>
            </a:r>
            <a:endParaRPr lang="ko-KR" altLang="en-US" sz="2800" spc="-89">
              <a:solidFill>
                <a:srgbClr val="281F3D"/>
              </a:solidFill>
            </a:endParaRPr>
          </a:p>
        </p:txBody>
      </p:sp>
      <p:sp>
        <p:nvSpPr>
          <p:cNvPr id="3" name="TextBox 2"/>
          <p:cNvSpPr txBox="1"/>
          <p:nvPr/>
        </p:nvSpPr>
        <p:spPr>
          <a:xfrm>
            <a:off x="586409" y="1470991"/>
            <a:ext cx="7464285" cy="276999"/>
          </a:xfrm>
          <a:prstGeom prst="rect">
            <a:avLst/>
          </a:prstGeom>
          <a:noFill/>
        </p:spPr>
        <p:txBody>
          <a:bodyPr wrap="square">
            <a:spAutoFit/>
          </a:bodyPr>
          <a:lstStyle/>
          <a:p>
            <a:pPr lvl="0"/>
            <a:r>
              <a:rPr lang="en-US" altLang="ko-KR" sz="1200" b="1">
                <a:latin typeface="+mj-ea"/>
                <a:ea typeface="+mj-ea"/>
              </a:rPr>
              <a:t>5. </a:t>
            </a:r>
            <a:r>
              <a:rPr lang="ko-KR" altLang="en-US" sz="1200">
                <a:latin typeface="+mj-ea"/>
                <a:ea typeface="+mj-ea"/>
              </a:rPr>
              <a:t>사용자가 직접 만든 인터셉터를 구현하는 데 필요한 자바 클래스 파일들을 준비합니다</a:t>
            </a:r>
            <a:r>
              <a:rPr lang="en-US" altLang="ko-KR" sz="1200">
                <a:latin typeface="+mj-ea"/>
                <a:ea typeface="+mj-ea"/>
              </a:rPr>
              <a:t>.</a:t>
            </a:r>
            <a:endParaRPr lang="ko-KR" altLang="en-US" sz="1200">
              <a:latin typeface="+mj-ea"/>
              <a:ea typeface="+mj-ea"/>
            </a:endParaRPr>
          </a:p>
        </p:txBody>
      </p:sp>
      <p:pic>
        <p:nvPicPr>
          <p:cNvPr id="6" name="그림 5"/>
          <p:cNvPicPr/>
          <p:nvPr/>
        </p:nvPicPr>
        <p:blipFill rotWithShape="1">
          <a:blip r:embed="rId2">
            <a:alphaModFix/>
            <a:lum/>
          </a:blip>
          <a:stretch>
            <a:fillRect/>
          </a:stretch>
        </p:blipFill>
        <p:spPr>
          <a:xfrm>
            <a:off x="2934114" y="1874355"/>
            <a:ext cx="2381250" cy="2552700"/>
          </a:xfrm>
          <a:prstGeom prst="rect">
            <a:avLst/>
          </a:prstGeom>
          <a:ln>
            <a:solidFill>
              <a:schemeClr val="tx1"/>
            </a:solid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28.5 </a:t>
            </a:r>
            <a:r>
              <a:rPr lang="ko-KR" altLang="en-US" sz="2800">
                <a:solidFill>
                  <a:schemeClr val="bg1">
                    <a:lumMod val="65000"/>
                  </a:schemeClr>
                </a:solidFill>
              </a:rPr>
              <a:t>스프링 인터셉터 사용하기</a:t>
            </a:r>
            <a:endParaRPr lang="ko-KR" altLang="en-US" sz="2800" spc="-89">
              <a:solidFill>
                <a:srgbClr val="281F3D"/>
              </a:solidFill>
            </a:endParaRPr>
          </a:p>
        </p:txBody>
      </p:sp>
      <p:sp>
        <p:nvSpPr>
          <p:cNvPr id="3" name="TextBox 2"/>
          <p:cNvSpPr txBox="1"/>
          <p:nvPr/>
        </p:nvSpPr>
        <p:spPr>
          <a:xfrm>
            <a:off x="586408" y="1391479"/>
            <a:ext cx="8020879" cy="635441"/>
          </a:xfrm>
          <a:prstGeom prst="rect">
            <a:avLst/>
          </a:prstGeom>
          <a:noFill/>
        </p:spPr>
        <p:txBody>
          <a:bodyPr wrap="square">
            <a:spAutoFit/>
          </a:bodyPr>
          <a:lstStyle/>
          <a:p>
            <a:pPr lvl="0"/>
            <a:r>
              <a:rPr lang="en-US" altLang="ko-KR" sz="1200" b="1">
                <a:latin typeface="+mj-ea"/>
                <a:ea typeface="+mj-ea"/>
              </a:rPr>
              <a:t>6. </a:t>
            </a:r>
            <a:r>
              <a:rPr lang="ko-KR" altLang="en-US" sz="1200">
                <a:latin typeface="+mj-ea"/>
                <a:ea typeface="+mj-ea"/>
              </a:rPr>
              <a:t>스프링의 인터셉터 기능은 스프링에서 제공하는 </a:t>
            </a:r>
            <a:r>
              <a:rPr lang="en-US" altLang="ko-KR" sz="1200">
                <a:latin typeface="+mj-ea"/>
                <a:ea typeface="+mj-ea"/>
              </a:rPr>
              <a:t>HandlerInterceptorAdapter </a:t>
            </a:r>
            <a:r>
              <a:rPr lang="ko-KR" altLang="en-US" sz="1200">
                <a:latin typeface="+mj-ea"/>
                <a:ea typeface="+mj-ea"/>
              </a:rPr>
              <a:t>클래스를 상속받거나 인터페이스</a:t>
            </a:r>
          </a:p>
          <a:p>
            <a:pPr lvl="0"/>
            <a:r>
              <a:rPr lang="en-US" altLang="ko-KR" sz="1200">
                <a:latin typeface="+mj-ea"/>
                <a:ea typeface="+mj-ea"/>
              </a:rPr>
              <a:t>   </a:t>
            </a:r>
            <a:r>
              <a:rPr lang="ko-KR" altLang="en-US" sz="1200">
                <a:latin typeface="+mj-ea"/>
                <a:ea typeface="+mj-ea"/>
              </a:rPr>
              <a:t>인 </a:t>
            </a:r>
            <a:r>
              <a:rPr lang="en-US" altLang="ko-KR" sz="1200">
                <a:latin typeface="+mj-ea"/>
                <a:ea typeface="+mj-ea"/>
              </a:rPr>
              <a:t>HandlerInterceptor</a:t>
            </a:r>
            <a:r>
              <a:rPr lang="ko-KR" altLang="en-US" sz="1200">
                <a:latin typeface="+mj-ea"/>
                <a:ea typeface="+mj-ea"/>
              </a:rPr>
              <a:t>를 구현해서 사용합니다</a:t>
            </a:r>
            <a:r>
              <a:rPr lang="en-US" altLang="ko-KR" sz="1200">
                <a:latin typeface="+mj-ea"/>
                <a:ea typeface="+mj-ea"/>
              </a:rPr>
              <a:t>.  preHandle() </a:t>
            </a:r>
            <a:r>
              <a:rPr lang="ko-KR" altLang="en-US" sz="1200">
                <a:latin typeface="+mj-ea"/>
                <a:ea typeface="+mj-ea"/>
              </a:rPr>
              <a:t>메서드는 컨트롤러를 실행하기 전에 호출되어</a:t>
            </a:r>
          </a:p>
          <a:p>
            <a:pPr lvl="0"/>
            <a:r>
              <a:rPr lang="en-US" altLang="ko-KR" sz="1200">
                <a:latin typeface="+mj-ea"/>
                <a:ea typeface="+mj-ea"/>
              </a:rPr>
              <a:t>  </a:t>
            </a:r>
            <a:r>
              <a:rPr lang="ko-KR" altLang="en-US" sz="1200">
                <a:latin typeface="+mj-ea"/>
                <a:ea typeface="+mj-ea"/>
              </a:rPr>
              <a:t> 수행합니다</a:t>
            </a:r>
            <a:r>
              <a:rPr lang="en-US" altLang="ko-KR" sz="1200">
                <a:latin typeface="+mj-ea"/>
                <a:ea typeface="+mj-ea"/>
              </a:rPr>
              <a:t>.</a:t>
            </a:r>
            <a:endParaRPr lang="ko-KR" altLang="en-US" sz="1200">
              <a:latin typeface="+mj-ea"/>
              <a:ea typeface="+mj-ea"/>
            </a:endParaRPr>
          </a:p>
        </p:txBody>
      </p:sp>
      <p:grpSp>
        <p:nvGrpSpPr>
          <p:cNvPr id="56330" name="그룹 56329"/>
          <p:cNvGrpSpPr/>
          <p:nvPr/>
        </p:nvGrpSpPr>
        <p:grpSpPr>
          <a:xfrm>
            <a:off x="508619" y="2001410"/>
            <a:ext cx="5276850" cy="4856589"/>
            <a:chOff x="1680127" y="2001411"/>
            <a:chExt cx="5276850" cy="4856589"/>
          </a:xfrm>
        </p:grpSpPr>
        <p:grpSp>
          <p:nvGrpSpPr>
            <p:cNvPr id="4" name="그룹 3"/>
            <p:cNvGrpSpPr/>
            <p:nvPr/>
          </p:nvGrpSpPr>
          <p:grpSpPr>
            <a:xfrm>
              <a:off x="1680127" y="2001411"/>
              <a:ext cx="5276850" cy="4856589"/>
              <a:chOff x="412681" y="423863"/>
              <a:chExt cx="8312219" cy="7781925"/>
            </a:xfrm>
          </p:grpSpPr>
          <p:pic>
            <p:nvPicPr>
              <p:cNvPr id="56322" name="Picture 2"/>
              <p:cNvPicPr>
                <a:picLocks noChangeAspect="1" noChangeArrowheads="1"/>
              </p:cNvPicPr>
              <p:nvPr/>
            </p:nvPicPr>
            <p:blipFill rotWithShape="1">
              <a:blip r:embed="rId2">
                <a:alphaModFix/>
                <a:lum/>
              </a:blip>
              <a:srcRect/>
              <a:stretch>
                <a:fillRect/>
              </a:stretch>
            </p:blipFill>
            <p:spPr>
              <a:xfrm>
                <a:off x="419100" y="423863"/>
                <a:ext cx="8305800" cy="6010275"/>
              </a:xfrm>
              <a:prstGeom prst="rect">
                <a:avLst/>
              </a:prstGeom>
              <a:noFill/>
              <a:ln>
                <a:noFill/>
              </a:ln>
            </p:spPr>
          </p:pic>
          <p:pic>
            <p:nvPicPr>
              <p:cNvPr id="56323" name="Picture 3"/>
              <p:cNvPicPr>
                <a:picLocks noChangeAspect="1" noChangeArrowheads="1"/>
              </p:cNvPicPr>
              <p:nvPr/>
            </p:nvPicPr>
            <p:blipFill rotWithShape="1">
              <a:blip r:embed="rId3">
                <a:alphaModFix/>
                <a:lum/>
              </a:blip>
              <a:srcRect/>
              <a:stretch>
                <a:fillRect/>
              </a:stretch>
            </p:blipFill>
            <p:spPr>
              <a:xfrm>
                <a:off x="412681" y="6434138"/>
                <a:ext cx="8239125" cy="1771650"/>
              </a:xfrm>
              <a:prstGeom prst="rect">
                <a:avLst/>
              </a:prstGeom>
              <a:noFill/>
              <a:ln>
                <a:noFill/>
              </a:ln>
            </p:spPr>
          </p:pic>
        </p:grpSp>
        <p:cxnSp>
          <p:nvCxnSpPr>
            <p:cNvPr id="56325" name="직선 연결선 56324"/>
            <p:cNvCxnSpPr/>
            <p:nvPr/>
          </p:nvCxnSpPr>
          <p:spPr>
            <a:xfrm flipV="1">
              <a:off x="2825750" y="3118046"/>
              <a:ext cx="596900" cy="127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326" name="직선 연결선 56325"/>
            <p:cNvCxnSpPr/>
            <p:nvPr/>
          </p:nvCxnSpPr>
          <p:spPr>
            <a:xfrm flipV="1">
              <a:off x="2647949" y="5325876"/>
              <a:ext cx="596900" cy="127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327" name="직선 연결선 56326"/>
            <p:cNvCxnSpPr/>
            <p:nvPr/>
          </p:nvCxnSpPr>
          <p:spPr>
            <a:xfrm flipV="1">
              <a:off x="2647949" y="6178746"/>
              <a:ext cx="939801" cy="127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328" name="직선 연결선 56327"/>
            <p:cNvCxnSpPr/>
            <p:nvPr/>
          </p:nvCxnSpPr>
          <p:spPr>
            <a:xfrm>
              <a:off x="4105276" y="5496121"/>
              <a:ext cx="1495424" cy="9525"/>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grpSp>
      <p:pic>
        <p:nvPicPr>
          <p:cNvPr id="56329" name="그림 56328"/>
          <p:cNvPicPr/>
          <p:nvPr/>
        </p:nvPicPr>
        <p:blipFill rotWithShape="1">
          <a:blip r:embed="rId4">
            <a:alphaModFix/>
            <a:lum/>
          </a:blip>
          <a:stretch>
            <a:fillRect/>
          </a:stretch>
        </p:blipFill>
        <p:spPr>
          <a:xfrm>
            <a:off x="5110162" y="2557464"/>
            <a:ext cx="4033837" cy="433387"/>
          </a:xfrm>
          <a:prstGeom prst="rect">
            <a:avLst/>
          </a:prstGeom>
          <a:ln w="9525" cap="flat" cmpd="sng">
            <a:solidFill>
              <a:srgbClr val="FF0000"/>
            </a:solidFill>
            <a:prstDash val="solid"/>
            <a:round/>
          </a:ln>
        </p:spPr>
      </p:pic>
      <p:sp>
        <p:nvSpPr>
          <p:cNvPr id="56331" name="자유형 56330"/>
          <p:cNvSpPr/>
          <p:nvPr/>
        </p:nvSpPr>
        <p:spPr>
          <a:xfrm>
            <a:off x="3356838" y="2919283"/>
            <a:ext cx="4791229" cy="777607"/>
          </a:xfrm>
          <a:custGeom>
            <a:avLst/>
            <a:gdLst>
              <a:gd name="connsiteX0" fmla="*/ 4529863 w 4791229"/>
              <a:gd name="connsiteY0" fmla="*/ -4437 h 777607"/>
              <a:gd name="connsiteX1" fmla="*/ 4491762 w 4791229"/>
              <a:gd name="connsiteY1" fmla="*/ 471812 h 777607"/>
              <a:gd name="connsiteX2" fmla="*/ 605562 w 4791229"/>
              <a:gd name="connsiteY2" fmla="*/ 767088 h 777607"/>
              <a:gd name="connsiteX3" fmla="*/ -4037 w 4791229"/>
              <a:gd name="connsiteY3" fmla="*/ 709937 h 777607"/>
            </a:gdLst>
            <a:ahLst/>
            <a:cxnLst>
              <a:cxn ang="0">
                <a:pos x="connsiteX0" y="connsiteY0"/>
              </a:cxn>
              <a:cxn ang="0">
                <a:pos x="connsiteX1" y="connsiteY1"/>
              </a:cxn>
              <a:cxn ang="0">
                <a:pos x="connsiteX2" y="connsiteY2"/>
              </a:cxn>
              <a:cxn ang="0">
                <a:pos x="connsiteX3" y="connsiteY3"/>
              </a:cxn>
            </a:cxnLst>
            <a:rect l="l" t="t" r="r" b="b"/>
            <a:pathLst>
              <a:path w="4791229" h="777607">
                <a:moveTo>
                  <a:pt x="4529863" y="-4437"/>
                </a:moveTo>
                <a:cubicBezTo>
                  <a:pt x="4523512" y="74937"/>
                  <a:pt x="5145812" y="343225"/>
                  <a:pt x="4491762" y="471812"/>
                </a:cubicBezTo>
                <a:cubicBezTo>
                  <a:pt x="3837712" y="600399"/>
                  <a:pt x="1354862" y="727399"/>
                  <a:pt x="605562" y="767088"/>
                </a:cubicBezTo>
                <a:cubicBezTo>
                  <a:pt x="-143737" y="806775"/>
                  <a:pt x="97562" y="719462"/>
                  <a:pt x="-4037" y="709937"/>
                </a:cubicBezTo>
              </a:path>
            </a:pathLst>
          </a:cu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sp>
      <p:pic>
        <p:nvPicPr>
          <p:cNvPr id="56332" name="그림 56331"/>
          <p:cNvPicPr/>
          <p:nvPr/>
        </p:nvPicPr>
        <p:blipFill rotWithShape="1">
          <a:blip r:embed="rId5">
            <a:alphaModFix/>
            <a:lum/>
          </a:blip>
          <a:stretch>
            <a:fillRect/>
          </a:stretch>
        </p:blipFill>
        <p:spPr>
          <a:xfrm>
            <a:off x="5233156" y="3600400"/>
            <a:ext cx="3924300" cy="361949"/>
          </a:xfrm>
          <a:prstGeom prst="rect">
            <a:avLst/>
          </a:prstGeom>
          <a:ln w="9525" cap="flat" cmpd="sng">
            <a:solidFill>
              <a:srgbClr val="FF0000"/>
            </a:solidFill>
            <a:prstDash val="solid"/>
            <a:round/>
          </a:ln>
        </p:spPr>
      </p:pic>
      <p:pic>
        <p:nvPicPr>
          <p:cNvPr id="56333" name="그림 56332"/>
          <p:cNvPicPr/>
          <p:nvPr/>
        </p:nvPicPr>
        <p:blipFill rotWithShape="1">
          <a:blip r:embed="rId6">
            <a:alphaModFix/>
            <a:lum/>
          </a:blip>
          <a:stretch>
            <a:fillRect/>
          </a:stretch>
        </p:blipFill>
        <p:spPr>
          <a:xfrm>
            <a:off x="7334250" y="3429000"/>
            <a:ext cx="1809750" cy="152399"/>
          </a:xfrm>
          <a:prstGeom prst="rect">
            <a:avLst/>
          </a:prstGeom>
        </p:spPr>
      </p:pic>
      <p:pic>
        <p:nvPicPr>
          <p:cNvPr id="56334" name="그림 56333"/>
          <p:cNvPicPr/>
          <p:nvPr/>
        </p:nvPicPr>
        <p:blipFill rotWithShape="1">
          <a:blip r:embed="rId7">
            <a:alphaModFix/>
            <a:lum/>
          </a:blip>
          <a:stretch>
            <a:fillRect/>
          </a:stretch>
        </p:blipFill>
        <p:spPr>
          <a:xfrm>
            <a:off x="7677150" y="2386930"/>
            <a:ext cx="1466850" cy="133349"/>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28.5 </a:t>
            </a:r>
            <a:r>
              <a:rPr lang="ko-KR" altLang="en-US" sz="2800">
                <a:solidFill>
                  <a:schemeClr val="bg1">
                    <a:lumMod val="65000"/>
                  </a:schemeClr>
                </a:solidFill>
              </a:rPr>
              <a:t>스프링 인터셉터 사용하기</a:t>
            </a:r>
            <a:endParaRPr lang="ko-KR" altLang="en-US" sz="2800" spc="-89">
              <a:solidFill>
                <a:srgbClr val="281F3D"/>
              </a:solidFill>
            </a:endParaRPr>
          </a:p>
        </p:txBody>
      </p:sp>
      <p:sp>
        <p:nvSpPr>
          <p:cNvPr id="3" name="TextBox 2"/>
          <p:cNvSpPr txBox="1"/>
          <p:nvPr/>
        </p:nvSpPr>
        <p:spPr>
          <a:xfrm>
            <a:off x="-1" y="8116"/>
            <a:ext cx="9144001" cy="6486029"/>
          </a:xfrm>
          <a:prstGeom prst="rect">
            <a:avLst/>
          </a:prstGeom>
          <a:solidFill>
            <a:schemeClr val="lt1"/>
          </a:solidFill>
          <a:ln>
            <a:solidFill>
              <a:schemeClr val="accent2"/>
            </a:solidFill>
          </a:ln>
        </p:spPr>
        <p:txBody>
          <a:bodyPr wrap="square">
            <a:spAutoFit/>
          </a:bodyPr>
          <a:lstStyle/>
          <a:p>
            <a:pPr lvl="0">
              <a:defRPr/>
            </a:pPr>
            <a:r>
              <a:rPr lang="en-US" altLang="ko-KR" sz="1200" b="1">
                <a:latin typeface="한컴산뜻돋움"/>
                <a:ea typeface="한컴산뜻돋움"/>
              </a:rPr>
              <a:t>package com.myspring.pro28.ex05;</a:t>
            </a:r>
          </a:p>
          <a:p>
            <a:pPr lvl="0">
              <a:defRPr/>
            </a:pPr>
            <a:endParaRPr lang="en-US" altLang="ko-KR" sz="1200" b="1">
              <a:latin typeface="한컴산뜻돋움"/>
              <a:ea typeface="한컴산뜻돋움"/>
            </a:endParaRPr>
          </a:p>
          <a:p>
            <a:pPr lvl="0">
              <a:defRPr/>
            </a:pPr>
            <a:r>
              <a:rPr lang="en-US" altLang="ko-KR" sz="1200" b="1">
                <a:latin typeface="한컴산뜻돋움"/>
                <a:ea typeface="한컴산뜻돋움"/>
              </a:rPr>
              <a:t>import java.util.Locale;</a:t>
            </a:r>
          </a:p>
          <a:p>
            <a:pPr lvl="0">
              <a:defRPr/>
            </a:pPr>
            <a:endParaRPr lang="en-US" altLang="ko-KR" sz="1200" b="1">
              <a:latin typeface="한컴산뜻돋움"/>
              <a:ea typeface="한컴산뜻돋움"/>
            </a:endParaRPr>
          </a:p>
          <a:p>
            <a:pPr lvl="0">
              <a:defRPr/>
            </a:pPr>
            <a:r>
              <a:rPr lang="en-US" altLang="ko-KR" sz="1200" b="1">
                <a:latin typeface="한컴산뜻돋움"/>
                <a:ea typeface="한컴산뜻돋움"/>
              </a:rPr>
              <a:t>import javax.servlet.http.HttpServletRequest;</a:t>
            </a:r>
          </a:p>
          <a:p>
            <a:pPr lvl="0">
              <a:defRPr/>
            </a:pPr>
            <a:r>
              <a:rPr lang="en-US" altLang="ko-KR" sz="1200" b="1">
                <a:latin typeface="한컴산뜻돋움"/>
                <a:ea typeface="한컴산뜻돋움"/>
              </a:rPr>
              <a:t>import javax.servlet.http.HttpServletResponse;</a:t>
            </a:r>
          </a:p>
          <a:p>
            <a:pPr lvl="0">
              <a:defRPr/>
            </a:pPr>
            <a:r>
              <a:rPr lang="en-US" altLang="ko-KR" sz="1200" b="1">
                <a:latin typeface="한컴산뜻돋움"/>
                <a:ea typeface="한컴산뜻돋움"/>
              </a:rPr>
              <a:t>import javax.servlet.http.HttpSession;</a:t>
            </a:r>
          </a:p>
          <a:p>
            <a:pPr lvl="0">
              <a:defRPr/>
            </a:pPr>
            <a:endParaRPr lang="en-US" altLang="ko-KR" sz="1200" b="1">
              <a:latin typeface="한컴산뜻돋움"/>
              <a:ea typeface="한컴산뜻돋움"/>
            </a:endParaRPr>
          </a:p>
          <a:p>
            <a:pPr lvl="0">
              <a:defRPr/>
            </a:pPr>
            <a:r>
              <a:rPr lang="en-US" altLang="ko-KR" sz="1200" b="1">
                <a:latin typeface="한컴산뜻돋움"/>
                <a:ea typeface="한컴산뜻돋움"/>
              </a:rPr>
              <a:t>import org.springframework.beans.factory.annotation.Autowired;</a:t>
            </a:r>
          </a:p>
          <a:p>
            <a:pPr lvl="0">
              <a:defRPr/>
            </a:pPr>
            <a:r>
              <a:rPr lang="en-US" altLang="ko-KR" sz="1200" b="1">
                <a:latin typeface="한컴산뜻돋움"/>
                <a:ea typeface="한컴산뜻돋움"/>
              </a:rPr>
              <a:t>import org.springframework.web.servlet.ModelAndView;</a:t>
            </a:r>
          </a:p>
          <a:p>
            <a:pPr lvl="0">
              <a:defRPr/>
            </a:pPr>
            <a:r>
              <a:rPr lang="en-US" altLang="ko-KR" sz="1200" b="1">
                <a:latin typeface="한컴산뜻돋움"/>
                <a:ea typeface="한컴산뜻돋움"/>
              </a:rPr>
              <a:t>import org.springframework.web.servlet.handler.HandlerInterceptorAdapter;</a:t>
            </a:r>
          </a:p>
          <a:p>
            <a:pPr lvl="0">
              <a:defRPr/>
            </a:pPr>
            <a:r>
              <a:rPr lang="en-US" altLang="ko-KR" sz="1200" b="1">
                <a:latin typeface="한컴산뜻돋움"/>
                <a:ea typeface="한컴산뜻돋움"/>
              </a:rPr>
              <a:t>import org.springframework.web.servlet.i18n.SessionLocaleResolver;</a:t>
            </a:r>
          </a:p>
          <a:p>
            <a:pPr lvl="0">
              <a:defRPr/>
            </a:pPr>
            <a:endParaRPr lang="en-US" altLang="ko-KR" sz="1200" b="1">
              <a:latin typeface="한컴산뜻돋움"/>
              <a:ea typeface="한컴산뜻돋움"/>
            </a:endParaRPr>
          </a:p>
          <a:p>
            <a:pPr lvl="0">
              <a:defRPr/>
            </a:pPr>
            <a:r>
              <a:rPr lang="en-US" altLang="ko-KR" sz="1200" b="1">
                <a:latin typeface="한컴산뜻돋움"/>
                <a:ea typeface="한컴산뜻돋움"/>
              </a:rPr>
              <a:t>public class LocaleInterceptor extends  HandlerInterceptorAdapter{</a:t>
            </a:r>
          </a:p>
          <a:p>
            <a:pPr lvl="0">
              <a:defRPr/>
            </a:pPr>
            <a:r>
              <a:rPr lang="en-US" altLang="ko-KR" sz="1200" b="1">
                <a:ea typeface="한컴산뜻돋움"/>
              </a:rPr>
              <a:t>	</a:t>
            </a:r>
            <a:r>
              <a:rPr lang="en-US" altLang="ko-KR" sz="1200" b="1">
                <a:latin typeface="한컴산뜻돋움"/>
                <a:ea typeface="한컴산뜻돋움"/>
              </a:rPr>
              <a:t>   @Override</a:t>
            </a:r>
          </a:p>
          <a:p>
            <a:pPr lvl="0">
              <a:defRPr/>
            </a:pPr>
            <a:r>
              <a:rPr lang="en-US" altLang="ko-KR" sz="1200" b="1">
                <a:ea typeface="한컴산뜻돋움"/>
              </a:rPr>
              <a:t>	</a:t>
            </a:r>
            <a:r>
              <a:rPr lang="en-US" altLang="ko-KR" sz="1200" b="1">
                <a:latin typeface="한컴산뜻돋움"/>
                <a:ea typeface="한컴산뜻돋움"/>
              </a:rPr>
              <a:t>   public boolean preHandle(HttpServletRequest request, HttpServletResponse response, </a:t>
            </a:r>
            <a:r>
              <a:rPr lang="en-US" altLang="ko-KR" sz="1200" b="1">
                <a:solidFill>
                  <a:srgbClr val="800080"/>
                </a:solidFill>
                <a:latin typeface="한컴산뜻돋움"/>
                <a:ea typeface="한컴산뜻돋움"/>
              </a:rPr>
              <a:t>Object handler</a:t>
            </a:r>
            <a:r>
              <a:rPr lang="en-US" altLang="ko-KR" sz="1200" b="1">
                <a:latin typeface="한컴산뜻돋움"/>
                <a:ea typeface="한컴산뜻돋움"/>
              </a:rPr>
              <a:t>){</a:t>
            </a:r>
          </a:p>
          <a:p>
            <a:pPr lvl="0">
              <a:defRPr/>
            </a:pPr>
            <a:r>
              <a:rPr lang="en-US" altLang="ko-KR" sz="1200" b="1">
                <a:ea typeface="한컴산뜻돋움"/>
              </a:rPr>
              <a:t>	</a:t>
            </a:r>
            <a:r>
              <a:rPr lang="en-US" altLang="ko-KR" sz="1200" b="1">
                <a:latin typeface="한컴산뜻돋움"/>
                <a:ea typeface="한컴산뜻돋움"/>
              </a:rPr>
              <a:t>    </a:t>
            </a:r>
            <a:r>
              <a:rPr lang="en-US" altLang="ko-KR" sz="1200" b="1">
                <a:solidFill>
                  <a:srgbClr val="800080"/>
                </a:solidFill>
                <a:latin typeface="한컴산뜻돋움"/>
                <a:ea typeface="한컴산뜻돋움"/>
              </a:rPr>
              <a:t>  HttpSession session=request.getSession();</a:t>
            </a:r>
          </a:p>
          <a:p>
            <a:pPr lvl="0">
              <a:defRPr/>
            </a:pPr>
            <a:r>
              <a:rPr lang="en-US" altLang="ko-KR" sz="1200" b="1">
                <a:solidFill>
                  <a:srgbClr val="800080"/>
                </a:solidFill>
                <a:ea typeface="한컴산뜻돋움"/>
              </a:rPr>
              <a:t>	</a:t>
            </a:r>
            <a:r>
              <a:rPr lang="en-US" altLang="ko-KR" sz="1200" b="1">
                <a:solidFill>
                  <a:srgbClr val="800080"/>
                </a:solidFill>
                <a:latin typeface="한컴산뜻돋움"/>
                <a:ea typeface="한컴산뜻돋움"/>
              </a:rPr>
              <a:t>      String locale=request.getParameter("locale");</a:t>
            </a:r>
          </a:p>
          <a:p>
            <a:pPr lvl="0">
              <a:defRPr/>
            </a:pPr>
            <a:r>
              <a:rPr lang="en-US" altLang="ko-KR" sz="1200" b="1">
                <a:solidFill>
                  <a:srgbClr val="800080"/>
                </a:solidFill>
                <a:ea typeface="한컴산뜻돋움"/>
              </a:rPr>
              <a:t>	</a:t>
            </a:r>
            <a:r>
              <a:rPr lang="en-US" altLang="ko-KR" sz="1200" b="1">
                <a:solidFill>
                  <a:srgbClr val="800080"/>
                </a:solidFill>
                <a:latin typeface="한컴산뜻돋움"/>
                <a:ea typeface="한컴산뜻돋움"/>
              </a:rPr>
              <a:t>      if(locale==null)</a:t>
            </a:r>
          </a:p>
          <a:p>
            <a:pPr lvl="0">
              <a:defRPr/>
            </a:pPr>
            <a:r>
              <a:rPr lang="en-US" altLang="ko-KR" sz="1200" b="1">
                <a:solidFill>
                  <a:srgbClr val="800080"/>
                </a:solidFill>
                <a:ea typeface="한컴산뜻돋움"/>
              </a:rPr>
              <a:t>	</a:t>
            </a:r>
            <a:r>
              <a:rPr lang="en-US" altLang="ko-KR" sz="1200" b="1">
                <a:solidFill>
                  <a:srgbClr val="800080"/>
                </a:solidFill>
                <a:latin typeface="한컴산뜻돋움"/>
                <a:ea typeface="한컴산뜻돋움"/>
              </a:rPr>
              <a:t>         locale="ko";</a:t>
            </a:r>
          </a:p>
          <a:p>
            <a:pPr lvl="0">
              <a:defRPr/>
            </a:pPr>
            <a:r>
              <a:rPr lang="en-US" altLang="ko-KR" sz="1200" b="1">
                <a:solidFill>
                  <a:srgbClr val="800080"/>
                </a:solidFill>
                <a:ea typeface="한컴산뜻돋움"/>
              </a:rPr>
              <a:t>	</a:t>
            </a:r>
            <a:r>
              <a:rPr lang="en-US" altLang="ko-KR" sz="1200" b="1">
                <a:solidFill>
                  <a:srgbClr val="800080"/>
                </a:solidFill>
                <a:latin typeface="한컴산뜻돋움"/>
                <a:ea typeface="한컴산뜻돋움"/>
              </a:rPr>
              <a:t>      session.setAttribute("org.springframework.web.servlet.i18n.SessionLocaleResolver.LOCALE",new Locale(locale));</a:t>
            </a:r>
          </a:p>
          <a:p>
            <a:pPr lvl="0">
              <a:defRPr/>
            </a:pPr>
            <a:r>
              <a:rPr lang="en-US" altLang="ko-KR" sz="1200" b="1">
                <a:solidFill>
                  <a:srgbClr val="800080"/>
                </a:solidFill>
                <a:ea typeface="한컴산뜻돋움"/>
              </a:rPr>
              <a:t>	</a:t>
            </a:r>
            <a:r>
              <a:rPr lang="en-US" altLang="ko-KR" sz="1200" b="1">
                <a:solidFill>
                  <a:srgbClr val="800080"/>
                </a:solidFill>
                <a:latin typeface="한컴산뜻돋움"/>
                <a:ea typeface="한컴산뜻돋움"/>
              </a:rPr>
              <a:t>      return true;</a:t>
            </a:r>
            <a:endParaRPr lang="en-US" altLang="ko-KR" sz="1200" b="1">
              <a:latin typeface="한컴산뜻돋움"/>
              <a:ea typeface="한컴산뜻돋움"/>
            </a:endParaRPr>
          </a:p>
          <a:p>
            <a:pPr lvl="0">
              <a:defRPr/>
            </a:pPr>
            <a:r>
              <a:rPr lang="en-US" altLang="ko-KR" sz="1200" b="1">
                <a:ea typeface="한컴산뜻돋움"/>
              </a:rPr>
              <a:t>	</a:t>
            </a:r>
            <a:r>
              <a:rPr lang="en-US" altLang="ko-KR" sz="1200" b="1">
                <a:latin typeface="한컴산뜻돋움"/>
                <a:ea typeface="한컴산뜻돋움"/>
              </a:rPr>
              <a:t>   }</a:t>
            </a:r>
          </a:p>
          <a:p>
            <a:pPr lvl="0">
              <a:defRPr/>
            </a:pPr>
            <a:endParaRPr lang="en-US" altLang="ko-KR" sz="1200" b="1">
              <a:latin typeface="한컴산뜻돋움"/>
              <a:ea typeface="한컴산뜻돋움"/>
            </a:endParaRPr>
          </a:p>
          <a:p>
            <a:pPr lvl="0">
              <a:defRPr/>
            </a:pPr>
            <a:r>
              <a:rPr lang="en-US" altLang="ko-KR" sz="1200" b="1">
                <a:ea typeface="한컴산뜻돋움"/>
              </a:rPr>
              <a:t>	</a:t>
            </a:r>
            <a:r>
              <a:rPr lang="en-US" altLang="ko-KR" sz="1200" b="1">
                <a:latin typeface="한컴산뜻돋움"/>
                <a:ea typeface="한컴산뜻돋움"/>
              </a:rPr>
              <a:t>   @Override</a:t>
            </a:r>
          </a:p>
          <a:p>
            <a:pPr lvl="0">
              <a:defRPr/>
            </a:pPr>
            <a:r>
              <a:rPr lang="en-US" altLang="ko-KR" sz="1200" b="1">
                <a:ea typeface="한컴산뜻돋움"/>
              </a:rPr>
              <a:t>	</a:t>
            </a:r>
            <a:r>
              <a:rPr lang="en-US" altLang="ko-KR" sz="1200" b="1">
                <a:latin typeface="한컴산뜻돋움"/>
                <a:ea typeface="한컴산뜻돋움"/>
              </a:rPr>
              <a:t>   public void postHandle(HttpServletRequest request, HttpServletResponse response,</a:t>
            </a:r>
          </a:p>
          <a:p>
            <a:pPr lvl="0">
              <a:defRPr/>
            </a:pPr>
            <a:r>
              <a:rPr lang="en-US" altLang="ko-KR" sz="1200" b="1">
                <a:ea typeface="한컴산뜻돋움"/>
              </a:rPr>
              <a:t>	</a:t>
            </a:r>
            <a:r>
              <a:rPr lang="en-US" altLang="ko-KR" sz="1200" b="1">
                <a:latin typeface="한컴산뜻돋움"/>
                <a:ea typeface="한컴산뜻돋움"/>
              </a:rPr>
              <a:t>                           Object handler, ModelAndView modelAndView) throws Exception {</a:t>
            </a:r>
          </a:p>
          <a:p>
            <a:pPr lvl="0">
              <a:defRPr/>
            </a:pPr>
            <a:r>
              <a:rPr lang="en-US" altLang="ko-KR" sz="1200" b="1">
                <a:ea typeface="한컴산뜻돋움"/>
              </a:rPr>
              <a:t>	</a:t>
            </a:r>
            <a:r>
              <a:rPr lang="en-US" altLang="ko-KR" sz="1200" b="1">
                <a:latin typeface="한컴산뜻돋움"/>
                <a:ea typeface="한컴산뜻돋움"/>
              </a:rPr>
              <a:t>   }</a:t>
            </a:r>
          </a:p>
          <a:p>
            <a:pPr lvl="0">
              <a:defRPr/>
            </a:pPr>
            <a:endParaRPr lang="en-US" altLang="ko-KR" sz="1200" b="1">
              <a:latin typeface="한컴산뜻돋움"/>
              <a:ea typeface="한컴산뜻돋움"/>
            </a:endParaRPr>
          </a:p>
          <a:p>
            <a:pPr lvl="0">
              <a:defRPr/>
            </a:pPr>
            <a:r>
              <a:rPr lang="en-US" altLang="ko-KR" sz="1200" b="1">
                <a:ea typeface="한컴산뜻돋움"/>
              </a:rPr>
              <a:t>	</a:t>
            </a:r>
            <a:r>
              <a:rPr lang="en-US" altLang="ko-KR" sz="1200" b="1">
                <a:latin typeface="한컴산뜻돋움"/>
                <a:ea typeface="한컴산뜻돋움"/>
              </a:rPr>
              <a:t>   @Override</a:t>
            </a:r>
          </a:p>
          <a:p>
            <a:pPr lvl="0">
              <a:defRPr/>
            </a:pPr>
            <a:r>
              <a:rPr lang="en-US" altLang="ko-KR" sz="1200" b="1">
                <a:ea typeface="한컴산뜻돋움"/>
              </a:rPr>
              <a:t>	</a:t>
            </a:r>
            <a:r>
              <a:rPr lang="en-US" altLang="ko-KR" sz="1200" b="1">
                <a:latin typeface="한컴산뜻돋움"/>
                <a:ea typeface="한컴산뜻돋움"/>
              </a:rPr>
              <a:t>   public void afterCompletion(HttpServletRequest request, HttpServletResponse response,</a:t>
            </a:r>
          </a:p>
          <a:p>
            <a:pPr lvl="0">
              <a:defRPr/>
            </a:pPr>
            <a:r>
              <a:rPr lang="en-US" altLang="ko-KR" sz="1200" b="1">
                <a:ea typeface="한컴산뜻돋움"/>
              </a:rPr>
              <a:t>	</a:t>
            </a:r>
            <a:r>
              <a:rPr lang="en-US" altLang="ko-KR" sz="1200" b="1">
                <a:latin typeface="한컴산뜻돋움"/>
                <a:ea typeface="한컴산뜻돋움"/>
              </a:rPr>
              <a:t>                                    Object handler, Exception ex)    throws  Exception {</a:t>
            </a:r>
          </a:p>
          <a:p>
            <a:pPr lvl="0">
              <a:defRPr/>
            </a:pPr>
            <a:r>
              <a:rPr lang="en-US" altLang="ko-KR" sz="1200" b="1">
                <a:ea typeface="한컴산뜻돋움"/>
              </a:rPr>
              <a:t>	</a:t>
            </a:r>
            <a:r>
              <a:rPr lang="en-US" altLang="ko-KR" sz="1200" b="1">
                <a:latin typeface="한컴산뜻돋움"/>
                <a:ea typeface="한컴산뜻돋움"/>
              </a:rPr>
              <a:t>   }</a:t>
            </a:r>
          </a:p>
          <a:p>
            <a:pPr lvl="0">
              <a:defRPr/>
            </a:pPr>
            <a:r>
              <a:rPr lang="en-US" altLang="ko-KR" sz="1200" b="1">
                <a:ea typeface="한컴산뜻돋움"/>
              </a:rPr>
              <a:t>	</a:t>
            </a:r>
            <a:r>
              <a:rPr lang="en-US" altLang="ko-KR" sz="1200" b="1">
                <a:latin typeface="한컴산뜻돋움"/>
                <a:ea typeface="한컴산뜻돋움"/>
              </a:rPr>
              <a:t>}</a:t>
            </a:r>
          </a:p>
          <a:p>
            <a:pPr lvl="0">
              <a:defRPr/>
            </a:pPr>
            <a:endParaRPr lang="en-US" altLang="ko-KR" sz="1200" b="1">
              <a:latin typeface="한컴산뜻돋움"/>
              <a:ea typeface="한컴산뜻돋움"/>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28.5 </a:t>
            </a:r>
            <a:r>
              <a:rPr lang="ko-KR" altLang="en-US" sz="2800">
                <a:solidFill>
                  <a:schemeClr val="bg1">
                    <a:lumMod val="65000"/>
                  </a:schemeClr>
                </a:solidFill>
              </a:rPr>
              <a:t>스프링 인터셉터 사용하기</a:t>
            </a:r>
            <a:endParaRPr lang="ko-KR" altLang="en-US" sz="2800" spc="-89">
              <a:solidFill>
                <a:srgbClr val="281F3D"/>
              </a:solidFill>
            </a:endParaRPr>
          </a:p>
        </p:txBody>
      </p:sp>
      <p:sp>
        <p:nvSpPr>
          <p:cNvPr id="3" name="TextBox 2"/>
          <p:cNvSpPr txBox="1"/>
          <p:nvPr/>
        </p:nvSpPr>
        <p:spPr>
          <a:xfrm>
            <a:off x="586409" y="1520687"/>
            <a:ext cx="7384774" cy="276999"/>
          </a:xfrm>
          <a:prstGeom prst="rect">
            <a:avLst/>
          </a:prstGeom>
          <a:noFill/>
        </p:spPr>
        <p:txBody>
          <a:bodyPr wrap="square">
            <a:spAutoFit/>
          </a:bodyPr>
          <a:lstStyle/>
          <a:p>
            <a:pPr lvl="0">
              <a:defRPr/>
            </a:pPr>
            <a:r>
              <a:rPr lang="en-US" altLang="ko-KR" sz="1200" b="1">
                <a:latin typeface="+mj-ea"/>
                <a:ea typeface="+mj-ea"/>
              </a:rPr>
              <a:t>7. </a:t>
            </a:r>
            <a:r>
              <a:rPr lang="ko-KR" altLang="en-US" sz="1200">
                <a:latin typeface="+mj-ea"/>
                <a:ea typeface="+mj-ea"/>
              </a:rPr>
              <a:t>컨트롤러는 요청에 대해 </a:t>
            </a:r>
            <a:r>
              <a:rPr lang="en-US" altLang="ko-KR" sz="1200">
                <a:latin typeface="+mj-ea"/>
                <a:ea typeface="+mj-ea"/>
              </a:rPr>
              <a:t>JSP </a:t>
            </a:r>
            <a:r>
              <a:rPr lang="ko-KR" altLang="en-US" sz="1200">
                <a:latin typeface="+mj-ea"/>
                <a:ea typeface="+mj-ea"/>
              </a:rPr>
              <a:t>이름만 뷰리졸버로 반환합니다</a:t>
            </a:r>
          </a:p>
        </p:txBody>
      </p:sp>
      <p:pic>
        <p:nvPicPr>
          <p:cNvPr id="57346" name="Picture 2"/>
          <p:cNvPicPr>
            <a:picLocks noChangeAspect="1" noChangeArrowheads="1"/>
          </p:cNvPicPr>
          <p:nvPr/>
        </p:nvPicPr>
        <p:blipFill rotWithShape="1">
          <a:blip r:embed="rId2">
            <a:alphaModFix/>
            <a:lum/>
          </a:blip>
          <a:srcRect/>
          <a:stretch>
            <a:fillRect/>
          </a:stretch>
        </p:blipFill>
        <p:spPr>
          <a:xfrm>
            <a:off x="908654" y="1797686"/>
            <a:ext cx="6740284" cy="304200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28.5 </a:t>
            </a:r>
            <a:r>
              <a:rPr lang="ko-KR" altLang="en-US" sz="2800">
                <a:solidFill>
                  <a:schemeClr val="bg1">
                    <a:lumMod val="65000"/>
                  </a:schemeClr>
                </a:solidFill>
              </a:rPr>
              <a:t>스프링 인터셉터 사용하기</a:t>
            </a:r>
            <a:endParaRPr lang="ko-KR" altLang="en-US" sz="2800" spc="-89">
              <a:solidFill>
                <a:srgbClr val="281F3D"/>
              </a:solidFill>
            </a:endParaRPr>
          </a:p>
        </p:txBody>
      </p:sp>
      <p:sp>
        <p:nvSpPr>
          <p:cNvPr id="3" name="TextBox 2"/>
          <p:cNvSpPr txBox="1"/>
          <p:nvPr/>
        </p:nvSpPr>
        <p:spPr>
          <a:xfrm>
            <a:off x="0" y="256594"/>
            <a:ext cx="9144001" cy="3561026"/>
          </a:xfrm>
          <a:prstGeom prst="rect">
            <a:avLst/>
          </a:prstGeom>
          <a:solidFill>
            <a:schemeClr val="lt1"/>
          </a:solidFill>
          <a:ln>
            <a:solidFill>
              <a:schemeClr val="accent2"/>
            </a:solidFill>
          </a:ln>
        </p:spPr>
        <p:txBody>
          <a:bodyPr wrap="square">
            <a:spAutoFit/>
          </a:bodyPr>
          <a:lstStyle/>
          <a:p>
            <a:pPr lvl="0">
              <a:defRPr/>
            </a:pPr>
            <a:r>
              <a:rPr lang="en-US" altLang="ko-KR" sz="1200" b="1">
                <a:latin typeface="한컴산뜻돋움"/>
                <a:ea typeface="한컴산뜻돋움"/>
              </a:rPr>
              <a:t>package com.myspring.pro28.ex05;</a:t>
            </a:r>
          </a:p>
          <a:p>
            <a:pPr lvl="0">
              <a:defRPr/>
            </a:pPr>
            <a:endParaRPr lang="en-US" altLang="ko-KR" sz="1200" b="1">
              <a:latin typeface="한컴산뜻돋움"/>
              <a:ea typeface="한컴산뜻돋움"/>
            </a:endParaRPr>
          </a:p>
          <a:p>
            <a:pPr lvl="0">
              <a:defRPr/>
            </a:pPr>
            <a:r>
              <a:rPr lang="en-US" altLang="ko-KR" sz="1200" b="1">
                <a:latin typeface="한컴산뜻돋움"/>
                <a:ea typeface="한컴산뜻돋움"/>
              </a:rPr>
              <a:t>import javax.servlet.http.HttpServletRequest;</a:t>
            </a:r>
          </a:p>
          <a:p>
            <a:pPr lvl="0">
              <a:defRPr/>
            </a:pPr>
            <a:r>
              <a:rPr lang="en-US" altLang="ko-KR" sz="1200" b="1">
                <a:latin typeface="한컴산뜻돋움"/>
                <a:ea typeface="한컴산뜻돋움"/>
              </a:rPr>
              <a:t>import javax.servlet.http.HttpServletResponse;</a:t>
            </a:r>
          </a:p>
          <a:p>
            <a:pPr lvl="0">
              <a:defRPr/>
            </a:pPr>
            <a:endParaRPr lang="en-US" altLang="ko-KR" sz="1200" b="1">
              <a:latin typeface="한컴산뜻돋움"/>
              <a:ea typeface="한컴산뜻돋움"/>
            </a:endParaRPr>
          </a:p>
          <a:p>
            <a:pPr lvl="0">
              <a:defRPr/>
            </a:pPr>
            <a:r>
              <a:rPr lang="en-US" altLang="ko-KR" sz="1200" b="1">
                <a:latin typeface="한컴산뜻돋움"/>
                <a:ea typeface="한컴산뜻돋움"/>
              </a:rPr>
              <a:t>import org.springframework.stereotype.Controller;</a:t>
            </a:r>
          </a:p>
          <a:p>
            <a:pPr lvl="0">
              <a:defRPr/>
            </a:pPr>
            <a:r>
              <a:rPr lang="en-US" altLang="ko-KR" sz="1200" b="1">
                <a:latin typeface="한컴산뜻돋움"/>
                <a:ea typeface="한컴산뜻돋움"/>
              </a:rPr>
              <a:t>import org.springframework.web.bind.annotation.RequestMapping;</a:t>
            </a:r>
          </a:p>
          <a:p>
            <a:pPr lvl="0">
              <a:defRPr/>
            </a:pPr>
            <a:r>
              <a:rPr lang="en-US" altLang="ko-KR" sz="1200" b="1">
                <a:latin typeface="한컴산뜻돋움"/>
                <a:ea typeface="한컴산뜻돋움"/>
              </a:rPr>
              <a:t>import org.springframework.web.bind.annotation.RequestMethod;</a:t>
            </a:r>
          </a:p>
          <a:p>
            <a:pPr lvl="0">
              <a:defRPr/>
            </a:pPr>
            <a:r>
              <a:rPr lang="en-US" altLang="ko-KR" sz="1200" b="1">
                <a:latin typeface="한컴산뜻돋움"/>
                <a:ea typeface="한컴산뜻돋움"/>
              </a:rPr>
              <a:t>import org.springframework.web.bind.annotation.RequestParam;</a:t>
            </a:r>
          </a:p>
          <a:p>
            <a:pPr lvl="0">
              <a:defRPr/>
            </a:pPr>
            <a:endParaRPr lang="en-US" altLang="ko-KR" sz="1200" b="1">
              <a:latin typeface="한컴산뜻돋움"/>
              <a:ea typeface="한컴산뜻돋움"/>
            </a:endParaRPr>
          </a:p>
          <a:p>
            <a:pPr lvl="0">
              <a:defRPr/>
            </a:pPr>
            <a:r>
              <a:rPr lang="en-US" altLang="ko-KR" sz="1200" b="1">
                <a:latin typeface="한컴산뜻돋움"/>
                <a:ea typeface="한컴산뜻돋움"/>
              </a:rPr>
              <a:t>@Controller("localeController")</a:t>
            </a:r>
          </a:p>
          <a:p>
            <a:pPr lvl="0">
              <a:defRPr/>
            </a:pPr>
            <a:r>
              <a:rPr lang="en-US" altLang="ko-KR" sz="1200" b="1">
                <a:latin typeface="한컴산뜻돋움"/>
                <a:ea typeface="한컴산뜻돋움"/>
              </a:rPr>
              <a:t>public class LocaleController {</a:t>
            </a:r>
          </a:p>
          <a:p>
            <a:pPr lvl="0">
              <a:defRPr/>
            </a:pPr>
            <a:r>
              <a:rPr lang="en-US" altLang="ko-KR" sz="1200" b="1">
                <a:latin typeface="한컴산뜻돋움"/>
                <a:ea typeface="한컴산뜻돋움"/>
              </a:rPr>
              <a:t>   @RequestMapping(value="/test/locale.do", method={RequestMethod.GET})</a:t>
            </a:r>
          </a:p>
          <a:p>
            <a:pPr lvl="0">
              <a:defRPr/>
            </a:pPr>
            <a:r>
              <a:rPr lang="en-US" altLang="ko-KR" sz="1200" b="1">
                <a:latin typeface="한컴산뜻돋움"/>
                <a:ea typeface="한컴산뜻돋움"/>
              </a:rPr>
              <a:t>   public String locale(HttpServletRequest request, HttpServletResponse response) </a:t>
            </a:r>
          </a:p>
          <a:p>
            <a:pPr lvl="0">
              <a:defRPr/>
            </a:pPr>
            <a:r>
              <a:rPr lang="en-US" altLang="ko-KR" sz="1200" b="1">
                <a:latin typeface="한컴산뜻돋움"/>
                <a:ea typeface="한컴산뜻돋움"/>
              </a:rPr>
              <a:t>                                                          throws Exception {</a:t>
            </a:r>
          </a:p>
          <a:p>
            <a:pPr lvl="0">
              <a:defRPr/>
            </a:pPr>
            <a:r>
              <a:rPr lang="en-US" altLang="ko-KR" sz="1200" b="1">
                <a:latin typeface="한컴산뜻돋움"/>
                <a:ea typeface="한컴산뜻돋움"/>
              </a:rPr>
              <a:t>      System.out.println("localeController입니다.");</a:t>
            </a:r>
          </a:p>
          <a:p>
            <a:pPr lvl="0">
              <a:defRPr/>
            </a:pPr>
            <a:r>
              <a:rPr lang="en-US" altLang="ko-KR" sz="1200" b="1">
                <a:latin typeface="한컴산뜻돋움"/>
                <a:ea typeface="한컴산뜻돋움"/>
              </a:rPr>
              <a:t>      return "locale";</a:t>
            </a:r>
          </a:p>
          <a:p>
            <a:pPr lvl="0">
              <a:defRPr/>
            </a:pPr>
            <a:r>
              <a:rPr lang="en-US" altLang="ko-KR" sz="1200" b="1">
                <a:latin typeface="한컴산뜻돋움"/>
                <a:ea typeface="한컴산뜻돋움"/>
              </a:rPr>
              <a:t>   }</a:t>
            </a:r>
          </a:p>
          <a:p>
            <a:pPr lvl="0">
              <a:defRPr/>
            </a:pPr>
            <a:r>
              <a:rPr lang="en-US" altLang="ko-KR" sz="1200" b="1">
                <a:latin typeface="한컴산뜻돋움"/>
                <a:ea typeface="한컴산뜻돋움"/>
              </a:rPr>
              <a:t>}</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직사각형 5123"/>
          <p:cNvSpPr txBox="1"/>
          <p:nvPr/>
        </p:nvSpPr>
        <p:spPr>
          <a:xfrm>
            <a:off x="0" y="0"/>
            <a:ext cx="9144000" cy="6856094"/>
          </a:xfrm>
          <a:prstGeom prst="rect">
            <a:avLst/>
          </a:prstGeom>
          <a:solidFill>
            <a:schemeClr val="lt1"/>
          </a:solidFill>
          <a:ln w="9525" cap="flat" cmpd="sng">
            <a:solidFill>
              <a:schemeClr val="accent1"/>
            </a:solidFill>
            <a:prstDash val="solid"/>
            <a:round/>
          </a:ln>
        </p:spPr>
        <p:txBody>
          <a:bodyPr wrap="square">
            <a:spAutoFit/>
          </a:bodyPr>
          <a:lstStyle/>
          <a:p>
            <a:pPr>
              <a:defRPr/>
            </a:pPr>
            <a:r>
              <a:rPr lang="ko-KR" altLang="en-US" sz="1200" b="1">
                <a:latin typeface="한컴산뜻돋움"/>
                <a:ea typeface="한컴산뜻돋움"/>
              </a:rPr>
              <a:t>package com.myspring.pro28.ex01;</a:t>
            </a:r>
          </a:p>
          <a:p>
            <a:pPr>
              <a:defRPr/>
            </a:pPr>
            <a:endParaRPr lang="ko-KR" altLang="en-US" sz="1200" b="1">
              <a:latin typeface="한컴산뜻돋움"/>
              <a:ea typeface="한컴산뜻돋움"/>
            </a:endParaRPr>
          </a:p>
          <a:p>
            <a:pPr>
              <a:defRPr/>
            </a:pPr>
            <a:r>
              <a:rPr lang="ko-KR" altLang="en-US" sz="1200" b="1">
                <a:latin typeface="한컴산뜻돋움"/>
                <a:ea typeface="한컴산뜻돋움"/>
              </a:rPr>
              <a:t>import java.io.File;</a:t>
            </a:r>
          </a:p>
          <a:p>
            <a:pPr>
              <a:defRPr/>
            </a:pPr>
            <a:r>
              <a:rPr lang="ko-KR" altLang="en-US" sz="1200" b="1">
                <a:latin typeface="한컴산뜻돋움"/>
                <a:ea typeface="한컴산뜻돋움"/>
              </a:rPr>
              <a:t>import java.io.FileInputStream;</a:t>
            </a:r>
          </a:p>
          <a:p>
            <a:pPr>
              <a:defRPr/>
            </a:pPr>
            <a:r>
              <a:rPr lang="ko-KR" altLang="en-US" sz="1200" b="1">
                <a:latin typeface="한컴산뜻돋움"/>
                <a:ea typeface="한컴산뜻돋움"/>
              </a:rPr>
              <a:t>import java.io.IOException;</a:t>
            </a:r>
          </a:p>
          <a:p>
            <a:pPr>
              <a:defRPr/>
            </a:pPr>
            <a:r>
              <a:rPr lang="ko-KR" altLang="en-US" sz="1200" b="1">
                <a:latin typeface="한컴산뜻돋움"/>
                <a:ea typeface="한컴산뜻돋움"/>
              </a:rPr>
              <a:t>import java.io.OutputStream;</a:t>
            </a:r>
          </a:p>
          <a:p>
            <a:pPr>
              <a:defRPr/>
            </a:pPr>
            <a:r>
              <a:rPr lang="ko-KR" altLang="en-US" sz="1200" b="1">
                <a:latin typeface="한컴산뜻돋움"/>
                <a:ea typeface="한컴산뜻돋움"/>
              </a:rPr>
              <a:t>import javax.servlet.ServletException;</a:t>
            </a:r>
          </a:p>
          <a:p>
            <a:pPr>
              <a:defRPr/>
            </a:pPr>
            <a:r>
              <a:rPr lang="ko-KR" altLang="en-US" sz="1200" b="1">
                <a:latin typeface="한컴산뜻돋움"/>
                <a:ea typeface="한컴산뜻돋움"/>
              </a:rPr>
              <a:t>import javax.servlet.http.HttpServletResponse;</a:t>
            </a:r>
          </a:p>
          <a:p>
            <a:pPr>
              <a:defRPr/>
            </a:pPr>
            <a:r>
              <a:rPr lang="ko-KR" altLang="en-US" sz="1200" b="1">
                <a:latin typeface="한컴산뜻돋움"/>
                <a:ea typeface="한컴산뜻돋움"/>
              </a:rPr>
              <a:t>import org.springframework.stereotype.Controller;</a:t>
            </a:r>
          </a:p>
          <a:p>
            <a:pPr>
              <a:defRPr/>
            </a:pPr>
            <a:r>
              <a:rPr lang="ko-KR" altLang="en-US" sz="1200" b="1">
                <a:latin typeface="한컴산뜻돋움"/>
                <a:ea typeface="한컴산뜻돋움"/>
              </a:rPr>
              <a:t>import org.springframework.web.bind.annotation.RequestMapping;</a:t>
            </a:r>
          </a:p>
          <a:p>
            <a:pPr>
              <a:defRPr/>
            </a:pPr>
            <a:r>
              <a:rPr lang="ko-KR" altLang="en-US" sz="1200" b="1">
                <a:latin typeface="한컴산뜻돋움"/>
                <a:ea typeface="한컴산뜻돋움"/>
              </a:rPr>
              <a:t>import org.springframework.web.bind.annotation.RequestParam;</a:t>
            </a:r>
          </a:p>
          <a:p>
            <a:pPr>
              <a:defRPr/>
            </a:pPr>
            <a:endParaRPr lang="ko-KR" altLang="en-US" sz="1200" b="1">
              <a:latin typeface="한컴산뜻돋움"/>
              <a:ea typeface="한컴산뜻돋움"/>
            </a:endParaRPr>
          </a:p>
          <a:p>
            <a:pPr>
              <a:defRPr/>
            </a:pPr>
            <a:r>
              <a:rPr lang="ko-KR" altLang="en-US" sz="1200" b="1">
                <a:latin typeface="한컴산뜻돋움"/>
                <a:ea typeface="한컴산뜻돋움"/>
              </a:rPr>
              <a:t>@Controller</a:t>
            </a:r>
          </a:p>
          <a:p>
            <a:pPr>
              <a:defRPr/>
            </a:pPr>
            <a:r>
              <a:rPr lang="ko-KR" altLang="en-US" sz="1200" b="1">
                <a:latin typeface="한컴산뜻돋움"/>
                <a:ea typeface="한컴산뜻돋움"/>
              </a:rPr>
              <a:t>public class </a:t>
            </a:r>
            <a:r>
              <a:rPr lang="ko-KR" altLang="en-US" sz="1200" b="1">
                <a:solidFill>
                  <a:srgbClr val="0000FF"/>
                </a:solidFill>
                <a:latin typeface="한컴산뜻돋움"/>
                <a:ea typeface="한컴산뜻돋움"/>
              </a:rPr>
              <a:t>FileDownloadController</a:t>
            </a:r>
            <a:r>
              <a:rPr lang="ko-KR" altLang="en-US" sz="1200" b="1">
                <a:latin typeface="한컴산뜻돋움"/>
                <a:ea typeface="한컴산뜻돋움"/>
              </a:rPr>
              <a:t> {</a:t>
            </a:r>
          </a:p>
          <a:p>
            <a:pPr>
              <a:defRPr/>
            </a:pPr>
            <a:r>
              <a:rPr lang="ko-KR" altLang="en-US" sz="1200" b="1">
                <a:ea typeface="한컴산뜻돋움"/>
              </a:rPr>
              <a:t>	</a:t>
            </a:r>
            <a:r>
              <a:rPr lang="ko-KR" altLang="en-US" sz="1200" b="1">
                <a:latin typeface="한컴산뜻돋움"/>
                <a:ea typeface="한컴산뜻돋움"/>
              </a:rPr>
              <a:t>private static String CURR_IMAGE_REPO_PATH = "</a:t>
            </a:r>
            <a:r>
              <a:rPr lang="ko-KR" altLang="en-US" sz="1200" b="1">
                <a:solidFill>
                  <a:srgbClr val="FF0000"/>
                </a:solidFill>
                <a:latin typeface="한컴산뜻돋움"/>
                <a:ea typeface="한컴산뜻돋움"/>
              </a:rPr>
              <a:t>c:\\spring\\image_repo</a:t>
            </a:r>
            <a:r>
              <a:rPr lang="ko-KR" altLang="en-US" sz="1200" b="1">
                <a:latin typeface="한컴산뜻돋움"/>
                <a:ea typeface="한컴산뜻돋움"/>
              </a:rPr>
              <a:t>";</a:t>
            </a:r>
          </a:p>
          <a:p>
            <a:pPr>
              <a:defRPr/>
            </a:pPr>
            <a:endParaRPr lang="ko-KR" altLang="en-US" sz="1200" b="1">
              <a:latin typeface="한컴산뜻돋움"/>
              <a:ea typeface="한컴산뜻돋움"/>
            </a:endParaRPr>
          </a:p>
          <a:p>
            <a:pPr>
              <a:defRPr/>
            </a:pPr>
            <a:r>
              <a:rPr lang="ko-KR" altLang="en-US" sz="1200" b="1">
                <a:ea typeface="한컴산뜻돋움"/>
              </a:rPr>
              <a:t>	</a:t>
            </a:r>
            <a:r>
              <a:rPr lang="ko-KR" altLang="en-US" sz="1200" b="1">
                <a:latin typeface="한컴산뜻돋움"/>
                <a:ea typeface="한컴산뜻돋움"/>
              </a:rPr>
              <a:t>@RequestMapping("/download")</a:t>
            </a:r>
          </a:p>
          <a:p>
            <a:pPr>
              <a:defRPr/>
            </a:pPr>
            <a:r>
              <a:rPr lang="ko-KR" altLang="en-US" sz="1200" b="1">
                <a:ea typeface="한컴산뜻돋움"/>
              </a:rPr>
              <a:t>	</a:t>
            </a:r>
            <a:r>
              <a:rPr lang="ko-KR" altLang="en-US" sz="1200" b="1">
                <a:latin typeface="한컴산뜻돋움"/>
                <a:ea typeface="한컴산뜻돋움"/>
              </a:rPr>
              <a:t>public void download(@RequestParam("imageFileName") String imageFileName,</a:t>
            </a:r>
          </a:p>
          <a:p>
            <a:pPr>
              <a:defRPr/>
            </a:pPr>
            <a:r>
              <a:rPr lang="ko-KR" altLang="en-US" sz="1200" b="1">
                <a:ea typeface="한컴산뜻돋움"/>
              </a:rPr>
              <a:t>			</a:t>
            </a:r>
            <a:r>
              <a:rPr lang="ko-KR" altLang="en-US" sz="1200" b="1">
                <a:latin typeface="한컴산뜻돋움"/>
                <a:ea typeface="한컴산뜻돋움"/>
              </a:rPr>
              <a:t>                 HttpServletResponse response)throws Exception {</a:t>
            </a:r>
          </a:p>
          <a:p>
            <a:pPr>
              <a:defRPr/>
            </a:pPr>
            <a:r>
              <a:rPr lang="ko-KR" altLang="en-US" sz="1200" b="1">
                <a:ea typeface="한컴산뜻돋움"/>
              </a:rPr>
              <a:t>		</a:t>
            </a:r>
            <a:r>
              <a:rPr lang="ko-KR" altLang="en-US" sz="1200" b="1">
                <a:solidFill>
                  <a:srgbClr val="800080"/>
                </a:solidFill>
                <a:latin typeface="한컴산뜻돋움"/>
                <a:ea typeface="한컴산뜻돋움"/>
              </a:rPr>
              <a:t>OutputStream</a:t>
            </a:r>
            <a:r>
              <a:rPr lang="ko-KR" altLang="en-US" sz="1200" b="1">
                <a:latin typeface="한컴산뜻돋움"/>
                <a:ea typeface="한컴산뜻돋움"/>
              </a:rPr>
              <a:t> out = response.getOutputStream();</a:t>
            </a:r>
          </a:p>
          <a:p>
            <a:pPr>
              <a:defRPr/>
            </a:pPr>
            <a:r>
              <a:rPr lang="ko-KR" altLang="en-US" sz="1200" b="1">
                <a:ea typeface="한컴산뜻돋움"/>
              </a:rPr>
              <a:t>		</a:t>
            </a:r>
            <a:r>
              <a:rPr lang="ko-KR" altLang="en-US" sz="1200" b="1">
                <a:latin typeface="한컴산뜻돋움"/>
                <a:ea typeface="한컴산뜻돋움"/>
              </a:rPr>
              <a:t>String downFile = CURR_IMAGE_REPO_PATH + "\\" + imageFileName;</a:t>
            </a:r>
          </a:p>
          <a:p>
            <a:pPr>
              <a:defRPr/>
            </a:pPr>
            <a:r>
              <a:rPr lang="ko-KR" altLang="en-US" sz="1200" b="1">
                <a:ea typeface="한컴산뜻돋움"/>
              </a:rPr>
              <a:t>		</a:t>
            </a:r>
            <a:r>
              <a:rPr lang="ko-KR" altLang="en-US" sz="1200" b="1">
                <a:solidFill>
                  <a:srgbClr val="800080"/>
                </a:solidFill>
                <a:latin typeface="한컴산뜻돋움"/>
                <a:ea typeface="한컴산뜻돋움"/>
              </a:rPr>
              <a:t>File </a:t>
            </a:r>
            <a:r>
              <a:rPr lang="ko-KR" altLang="en-US" sz="1200" b="1">
                <a:latin typeface="한컴산뜻돋움"/>
                <a:ea typeface="한컴산뜻돋움"/>
              </a:rPr>
              <a:t>file = new File(downFile);</a:t>
            </a:r>
          </a:p>
          <a:p>
            <a:pPr>
              <a:defRPr/>
            </a:pPr>
            <a:endParaRPr lang="ko-KR" altLang="en-US" sz="1200" b="1">
              <a:latin typeface="한컴산뜻돋움"/>
              <a:ea typeface="한컴산뜻돋움"/>
            </a:endParaRPr>
          </a:p>
          <a:p>
            <a:pPr>
              <a:defRPr/>
            </a:pPr>
            <a:r>
              <a:rPr lang="ko-KR" altLang="en-US" sz="1200" b="1">
                <a:ea typeface="한컴산뜻돋움"/>
              </a:rPr>
              <a:t>		</a:t>
            </a:r>
            <a:r>
              <a:rPr lang="ko-KR" altLang="en-US" sz="1200" b="1">
                <a:latin typeface="한컴산뜻돋움"/>
                <a:ea typeface="한컴산뜻돋움"/>
              </a:rPr>
              <a:t>response.setHeader("Cache-Control", "no-cache");</a:t>
            </a:r>
          </a:p>
          <a:p>
            <a:pPr>
              <a:defRPr/>
            </a:pPr>
            <a:r>
              <a:rPr lang="ko-KR" altLang="en-US" sz="1200" b="1">
                <a:ea typeface="한컴산뜻돋움"/>
              </a:rPr>
              <a:t>		</a:t>
            </a:r>
            <a:r>
              <a:rPr lang="ko-KR" altLang="en-US" sz="1200" b="1">
                <a:latin typeface="한컴산뜻돋움"/>
                <a:ea typeface="한컴산뜻돋움"/>
              </a:rPr>
              <a:t>response.addHeader("Content-disposition", "attachment; fileName=" + imageFileName);</a:t>
            </a:r>
          </a:p>
          <a:p>
            <a:pPr>
              <a:defRPr/>
            </a:pPr>
            <a:r>
              <a:rPr lang="ko-KR" altLang="en-US" sz="1200" b="1">
                <a:ea typeface="한컴산뜻돋움"/>
              </a:rPr>
              <a:t>		</a:t>
            </a:r>
            <a:r>
              <a:rPr lang="ko-KR" altLang="en-US" sz="1200" b="1">
                <a:solidFill>
                  <a:srgbClr val="800080"/>
                </a:solidFill>
                <a:latin typeface="한컴산뜻돋움"/>
                <a:ea typeface="한컴산뜻돋움"/>
              </a:rPr>
              <a:t>FileInputStream</a:t>
            </a:r>
            <a:r>
              <a:rPr lang="ko-KR" altLang="en-US" sz="1200" b="1">
                <a:latin typeface="한컴산뜻돋움"/>
                <a:ea typeface="한컴산뜻돋움"/>
              </a:rPr>
              <a:t> in = new FileInputStream(file);</a:t>
            </a:r>
          </a:p>
          <a:p>
            <a:pPr>
              <a:defRPr/>
            </a:pPr>
            <a:r>
              <a:rPr lang="ko-KR" altLang="en-US" sz="1200" b="1">
                <a:ea typeface="한컴산뜻돋움"/>
              </a:rPr>
              <a:t>		</a:t>
            </a:r>
            <a:r>
              <a:rPr lang="ko-KR" altLang="en-US" sz="1200" b="1">
                <a:latin typeface="한컴산뜻돋움"/>
                <a:ea typeface="한컴산뜻돋움"/>
              </a:rPr>
              <a:t>byte[] buffer = new byte[1024 * 8];</a:t>
            </a:r>
          </a:p>
          <a:p>
            <a:pPr>
              <a:defRPr/>
            </a:pPr>
            <a:r>
              <a:rPr lang="ko-KR" altLang="en-US" sz="1200" b="1">
                <a:ea typeface="한컴산뜻돋움"/>
              </a:rPr>
              <a:t>		</a:t>
            </a:r>
            <a:r>
              <a:rPr lang="ko-KR" altLang="en-US" sz="1200" b="1">
                <a:latin typeface="한컴산뜻돋움"/>
                <a:ea typeface="한컴산뜻돋움"/>
              </a:rPr>
              <a:t>while (true) {</a:t>
            </a:r>
          </a:p>
          <a:p>
            <a:pPr>
              <a:defRPr/>
            </a:pPr>
            <a:r>
              <a:rPr lang="ko-KR" altLang="en-US" sz="1200" b="1">
                <a:ea typeface="한컴산뜻돋움"/>
              </a:rPr>
              <a:t>			</a:t>
            </a:r>
            <a:r>
              <a:rPr lang="ko-KR" altLang="en-US" sz="1200" b="1">
                <a:latin typeface="한컴산뜻돋움"/>
                <a:ea typeface="한컴산뜻돋움"/>
              </a:rPr>
              <a:t>int count = </a:t>
            </a:r>
            <a:r>
              <a:rPr lang="ko-KR" altLang="en-US" sz="1200" b="1">
                <a:solidFill>
                  <a:srgbClr val="FF0000"/>
                </a:solidFill>
                <a:latin typeface="한컴산뜻돋움"/>
                <a:ea typeface="한컴산뜻돋움"/>
              </a:rPr>
              <a:t>in</a:t>
            </a:r>
            <a:r>
              <a:rPr lang="ko-KR" altLang="en-US" sz="1200" b="1">
                <a:latin typeface="한컴산뜻돋움"/>
                <a:ea typeface="한컴산뜻돋움"/>
              </a:rPr>
              <a:t>.</a:t>
            </a:r>
            <a:r>
              <a:rPr lang="ko-KR" altLang="en-US" sz="1200" b="1">
                <a:solidFill>
                  <a:srgbClr val="800080"/>
                </a:solidFill>
                <a:latin typeface="한컴산뜻돋움"/>
                <a:ea typeface="한컴산뜻돋움"/>
              </a:rPr>
              <a:t>read(buffer)</a:t>
            </a:r>
            <a:r>
              <a:rPr lang="ko-KR" altLang="en-US" sz="1200" b="1">
                <a:latin typeface="한컴산뜻돋움"/>
                <a:ea typeface="한컴산뜻돋움"/>
              </a:rPr>
              <a:t>; </a:t>
            </a:r>
            <a:r>
              <a:rPr lang="ko-KR" altLang="en-US" sz="1200" b="1">
                <a:solidFill>
                  <a:srgbClr val="FF0000"/>
                </a:solidFill>
                <a:latin typeface="한컴산뜻돋움"/>
                <a:ea typeface="한컴산뜻돋움"/>
              </a:rPr>
              <a:t>// 버퍼에 읽어들인 문자개수</a:t>
            </a:r>
          </a:p>
          <a:p>
            <a:pPr>
              <a:defRPr/>
            </a:pPr>
            <a:r>
              <a:rPr lang="ko-KR" altLang="en-US" sz="1200" b="1">
                <a:ea typeface="한컴산뜻돋움"/>
              </a:rPr>
              <a:t>			</a:t>
            </a:r>
            <a:r>
              <a:rPr lang="ko-KR" altLang="en-US" sz="1200" b="1">
                <a:latin typeface="한컴산뜻돋움"/>
                <a:ea typeface="한컴산뜻돋움"/>
              </a:rPr>
              <a:t>if (count == -1) </a:t>
            </a:r>
            <a:r>
              <a:rPr lang="ko-KR" altLang="en-US" sz="1200" b="1">
                <a:solidFill>
                  <a:srgbClr val="FF0000"/>
                </a:solidFill>
                <a:latin typeface="한컴산뜻돋움"/>
                <a:ea typeface="한컴산뜻돋움"/>
              </a:rPr>
              <a:t>// 버퍼의 마지막에 도달했는지 체크</a:t>
            </a:r>
          </a:p>
          <a:p>
            <a:pPr>
              <a:defRPr/>
            </a:pPr>
            <a:r>
              <a:rPr lang="ko-KR" altLang="en-US" sz="1200" b="1">
                <a:ea typeface="한컴산뜻돋움"/>
              </a:rPr>
              <a:t>				</a:t>
            </a:r>
            <a:r>
              <a:rPr lang="ko-KR" altLang="en-US" sz="1200" b="1">
                <a:latin typeface="한컴산뜻돋움"/>
                <a:ea typeface="한컴산뜻돋움"/>
              </a:rPr>
              <a:t>break;</a:t>
            </a:r>
          </a:p>
          <a:p>
            <a:pPr>
              <a:defRPr/>
            </a:pPr>
            <a:r>
              <a:rPr lang="ko-KR" altLang="en-US" sz="1200" b="1">
                <a:ea typeface="한컴산뜻돋움"/>
              </a:rPr>
              <a:t>			</a:t>
            </a:r>
            <a:r>
              <a:rPr lang="ko-KR" altLang="en-US" sz="1200" b="1">
                <a:solidFill>
                  <a:srgbClr val="FF0000"/>
                </a:solidFill>
                <a:latin typeface="한컴산뜻돋움"/>
                <a:ea typeface="한컴산뜻돋움"/>
              </a:rPr>
              <a:t>out</a:t>
            </a:r>
            <a:r>
              <a:rPr lang="ko-KR" altLang="en-US" sz="1200" b="1">
                <a:latin typeface="한컴산뜻돋움"/>
                <a:ea typeface="한컴산뜻돋움"/>
              </a:rPr>
              <a:t>.write(buffer, 0, count);</a:t>
            </a:r>
          </a:p>
          <a:p>
            <a:pPr>
              <a:defRPr/>
            </a:pPr>
            <a:r>
              <a:rPr lang="ko-KR" altLang="en-US" sz="1200" b="1">
                <a:ea typeface="한컴산뜻돋움"/>
              </a:rPr>
              <a:t>		</a:t>
            </a:r>
            <a:r>
              <a:rPr lang="ko-KR" altLang="en-US" sz="1200" b="1">
                <a:latin typeface="한컴산뜻돋움"/>
                <a:ea typeface="한컴산뜻돋움"/>
              </a:rPr>
              <a:t>}</a:t>
            </a:r>
          </a:p>
          <a:p>
            <a:pPr>
              <a:defRPr/>
            </a:pPr>
            <a:r>
              <a:rPr lang="ko-KR" altLang="en-US" sz="1200" b="1">
                <a:ea typeface="한컴산뜻돋움"/>
              </a:rPr>
              <a:t>		</a:t>
            </a:r>
            <a:r>
              <a:rPr lang="ko-KR" altLang="en-US" sz="1200" b="1">
                <a:latin typeface="한컴산뜻돋움"/>
                <a:ea typeface="한컴산뜻돋움"/>
              </a:rPr>
              <a:t>in.close();</a:t>
            </a:r>
          </a:p>
          <a:p>
            <a:pPr>
              <a:defRPr/>
            </a:pPr>
            <a:r>
              <a:rPr lang="ko-KR" altLang="en-US" sz="1200" b="1">
                <a:ea typeface="한컴산뜻돋움"/>
              </a:rPr>
              <a:t>		</a:t>
            </a:r>
            <a:r>
              <a:rPr lang="ko-KR" altLang="en-US" sz="1200" b="1">
                <a:latin typeface="한컴산뜻돋움"/>
                <a:ea typeface="한컴산뜻돋움"/>
              </a:rPr>
              <a:t>out.close();</a:t>
            </a:r>
          </a:p>
          <a:p>
            <a:pPr>
              <a:defRPr/>
            </a:pPr>
            <a:r>
              <a:rPr lang="ko-KR" altLang="en-US" sz="1200" b="1">
                <a:ea typeface="한컴산뜻돋움"/>
              </a:rPr>
              <a:t>	</a:t>
            </a:r>
            <a:r>
              <a:rPr lang="ko-KR" altLang="en-US" sz="1200" b="1">
                <a:latin typeface="한컴산뜻돋움"/>
                <a:ea typeface="한컴산뜻돋움"/>
              </a:rPr>
              <a:t>}</a:t>
            </a:r>
          </a:p>
          <a:p>
            <a:pPr>
              <a:defRPr/>
            </a:pPr>
            <a:r>
              <a:rPr lang="ko-KR" altLang="en-US" sz="1200" b="1">
                <a:latin typeface="한컴산뜻돋움"/>
                <a:ea typeface="한컴산뜻돋움"/>
              </a:rPr>
              <a:t>}</a:t>
            </a:r>
          </a:p>
        </p:txBody>
      </p:sp>
      <p:sp>
        <p:nvSpPr>
          <p:cNvPr id="5125" name="TextBox 5124"/>
          <p:cNvSpPr txBox="1"/>
          <p:nvPr/>
        </p:nvSpPr>
        <p:spPr>
          <a:xfrm>
            <a:off x="5674621" y="814800"/>
            <a:ext cx="3240571" cy="1183545"/>
          </a:xfrm>
          <a:prstGeom prst="rect">
            <a:avLst/>
          </a:prstGeom>
          <a:ln>
            <a:solidFill>
              <a:schemeClr val="accent2"/>
            </a:solidFill>
          </a:ln>
        </p:spPr>
        <p:txBody>
          <a:bodyPr wrap="square">
            <a:spAutoFit/>
          </a:bodyPr>
          <a:lstStyle/>
          <a:p>
            <a:pPr>
              <a:defRPr/>
            </a:pPr>
            <a:r>
              <a:rPr lang="en-US" altLang="ko-KR" sz="1200" b="1">
                <a:solidFill>
                  <a:srgbClr val="800080"/>
                </a:solidFill>
                <a:latin typeface="한컴산뜻돋움"/>
                <a:ea typeface="한컴산뜻돋움"/>
              </a:rPr>
              <a:t>특정 페이지에서 데이터를 post방식으로 전송 후 다음 페이지로 전환 했는데, 사용자가 뒤로 가기 버튼을 누르는 경우 이전 페이지에 캐시된 데이터가 남아있는 경우가 있다. 아니면 submit 후 에는 못들어가게 막아야 되는 상황이 있다.</a:t>
            </a:r>
          </a:p>
          <a:p>
            <a:pPr>
              <a:defRPr/>
            </a:pPr>
            <a:r>
              <a:rPr lang="ko-KR" altLang="en-US" sz="1200" b="1">
                <a:solidFill>
                  <a:srgbClr val="800080"/>
                </a:solidFill>
                <a:latin typeface="한컴산뜻돋움"/>
                <a:ea typeface="한컴산뜻돋움"/>
              </a:rPr>
              <a:t>이런 경우 캐시를 관리해야 한다</a:t>
            </a:r>
            <a:r>
              <a:rPr lang="en-US" altLang="ko-KR" sz="1200" b="1">
                <a:solidFill>
                  <a:srgbClr val="800080"/>
                </a:solidFill>
                <a:latin typeface="한컴산뜻돋움"/>
                <a:ea typeface="한컴산뜻돋움"/>
              </a:rPr>
              <a:t>.</a:t>
            </a:r>
          </a:p>
        </p:txBody>
      </p:sp>
      <p:sp>
        <p:nvSpPr>
          <p:cNvPr id="5127" name="자유형: 도형 5126"/>
          <p:cNvSpPr/>
          <p:nvPr/>
        </p:nvSpPr>
        <p:spPr>
          <a:xfrm>
            <a:off x="4768219" y="2010290"/>
            <a:ext cx="3741773" cy="2335484"/>
          </a:xfrm>
          <a:custGeom>
            <a:avLst/>
            <a:gdLst>
              <a:gd name="connsiteX0" fmla="*/ 3660369 w 3741773"/>
              <a:gd name="connsiteY0" fmla="*/ -4864 h 2335484"/>
              <a:gd name="connsiteX1" fmla="*/ 3577544 w 3741773"/>
              <a:gd name="connsiteY1" fmla="*/ 2086494 h 2335484"/>
              <a:gd name="connsiteX2" fmla="*/ 1734662 w 3741773"/>
              <a:gd name="connsiteY2" fmla="*/ 2252146 h 2335484"/>
              <a:gd name="connsiteX3" fmla="*/ -4685 w 3741773"/>
              <a:gd name="connsiteY3" fmla="*/ 2334972 h 2335484"/>
            </a:gdLst>
            <a:ahLst/>
            <a:cxnLst>
              <a:cxn ang="0">
                <a:pos x="connsiteX0" y="connsiteY0"/>
              </a:cxn>
              <a:cxn ang="0">
                <a:pos x="connsiteX1" y="connsiteY1"/>
              </a:cxn>
              <a:cxn ang="0">
                <a:pos x="connsiteX2" y="connsiteY2"/>
              </a:cxn>
              <a:cxn ang="0">
                <a:pos x="connsiteX3" y="connsiteY3"/>
              </a:cxn>
            </a:cxnLst>
            <a:rect l="l" t="t" r="r" b="b"/>
            <a:pathLst>
              <a:path w="3741773" h="2335484">
                <a:moveTo>
                  <a:pt x="3660369" y="-4864"/>
                </a:moveTo>
                <a:cubicBezTo>
                  <a:pt x="3646565" y="343695"/>
                  <a:pt x="3898494" y="1710325"/>
                  <a:pt x="3577544" y="2086494"/>
                </a:cubicBezTo>
                <a:cubicBezTo>
                  <a:pt x="3256592" y="2462662"/>
                  <a:pt x="2331700" y="2210732"/>
                  <a:pt x="1734662" y="2252146"/>
                </a:cubicBezTo>
                <a:cubicBezTo>
                  <a:pt x="1137624" y="2293559"/>
                  <a:pt x="285206" y="2321168"/>
                  <a:pt x="-4685" y="2334972"/>
                </a:cubicBezTo>
              </a:path>
            </a:pathLst>
          </a:custGeom>
          <a:noFill/>
          <a:ln>
            <a:solidFill>
              <a:schemeClr val="accent1">
                <a:shade val="20000"/>
              </a:schemeClr>
            </a:solidFill>
            <a:tailEnd type="triangle" w="lg" len="lg"/>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28.5 </a:t>
            </a:r>
            <a:r>
              <a:rPr lang="ko-KR" altLang="en-US" sz="2800">
                <a:solidFill>
                  <a:schemeClr val="bg1">
                    <a:lumMod val="65000"/>
                  </a:schemeClr>
                </a:solidFill>
              </a:rPr>
              <a:t>스프링 인터셉터 사용하기</a:t>
            </a:r>
            <a:endParaRPr lang="ko-KR" altLang="en-US" sz="2800" spc="-89">
              <a:solidFill>
                <a:srgbClr val="281F3D"/>
              </a:solidFill>
            </a:endParaRPr>
          </a:p>
        </p:txBody>
      </p:sp>
      <p:sp>
        <p:nvSpPr>
          <p:cNvPr id="3" name="TextBox 2"/>
          <p:cNvSpPr txBox="1"/>
          <p:nvPr/>
        </p:nvSpPr>
        <p:spPr>
          <a:xfrm>
            <a:off x="586409" y="1441174"/>
            <a:ext cx="7464285" cy="276999"/>
          </a:xfrm>
          <a:prstGeom prst="rect">
            <a:avLst/>
          </a:prstGeom>
          <a:noFill/>
        </p:spPr>
        <p:txBody>
          <a:bodyPr wrap="square">
            <a:spAutoFit/>
          </a:bodyPr>
          <a:lstStyle/>
          <a:p>
            <a:pPr lvl="0"/>
            <a:r>
              <a:rPr lang="en-US" altLang="ko-KR" sz="1200" b="1">
                <a:latin typeface="+mj-ea"/>
                <a:ea typeface="+mj-ea"/>
              </a:rPr>
              <a:t>8. </a:t>
            </a:r>
            <a:r>
              <a:rPr lang="en-US" altLang="ko-KR" sz="1200">
                <a:latin typeface="+mj-ea"/>
                <a:ea typeface="+mj-ea"/>
              </a:rPr>
              <a:t>locale </a:t>
            </a:r>
            <a:r>
              <a:rPr lang="ko-KR" altLang="en-US" sz="1200">
                <a:latin typeface="+mj-ea"/>
                <a:ea typeface="+mj-ea"/>
              </a:rPr>
              <a:t>값에 따라 다국어로 표시되는 </a:t>
            </a:r>
            <a:r>
              <a:rPr lang="en-US" altLang="ko-KR" sz="1200">
                <a:latin typeface="+mj-ea"/>
                <a:ea typeface="+mj-ea"/>
              </a:rPr>
              <a:t>JSP </a:t>
            </a:r>
            <a:r>
              <a:rPr lang="ko-KR" altLang="en-US" sz="1200">
                <a:latin typeface="+mj-ea"/>
                <a:ea typeface="+mj-ea"/>
              </a:rPr>
              <a:t>페이지를 구현합니다</a:t>
            </a:r>
            <a:r>
              <a:rPr lang="en-US" altLang="ko-KR" sz="1200">
                <a:latin typeface="+mj-ea"/>
                <a:ea typeface="+mj-ea"/>
              </a:rPr>
              <a:t>.</a:t>
            </a:r>
            <a:endParaRPr lang="ko-KR" altLang="en-US" sz="1200">
              <a:latin typeface="+mj-ea"/>
              <a:ea typeface="+mj-ea"/>
            </a:endParaRPr>
          </a:p>
        </p:txBody>
      </p:sp>
      <p:pic>
        <p:nvPicPr>
          <p:cNvPr id="6" name="그림 5"/>
          <p:cNvPicPr/>
          <p:nvPr/>
        </p:nvPicPr>
        <p:blipFill rotWithShape="1">
          <a:blip r:embed="rId2">
            <a:alphaModFix/>
            <a:lum/>
          </a:blip>
          <a:stretch>
            <a:fillRect/>
          </a:stretch>
        </p:blipFill>
        <p:spPr>
          <a:xfrm>
            <a:off x="3243884" y="1718173"/>
            <a:ext cx="2000250" cy="2962275"/>
          </a:xfrm>
          <a:prstGeom prst="rect">
            <a:avLst/>
          </a:prstGeom>
          <a:ln>
            <a:solidFill>
              <a:schemeClr val="tx1"/>
            </a:solid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28.5 </a:t>
            </a:r>
            <a:r>
              <a:rPr lang="ko-KR" altLang="en-US" sz="2800">
                <a:solidFill>
                  <a:schemeClr val="bg1">
                    <a:lumMod val="65000"/>
                  </a:schemeClr>
                </a:solidFill>
              </a:rPr>
              <a:t>스프링 인터셉터 사용하기</a:t>
            </a:r>
            <a:endParaRPr lang="ko-KR" altLang="en-US" sz="2800" spc="-89">
              <a:solidFill>
                <a:srgbClr val="281F3D"/>
              </a:solidFill>
            </a:endParaRPr>
          </a:p>
        </p:txBody>
      </p:sp>
      <p:sp>
        <p:nvSpPr>
          <p:cNvPr id="3" name="TextBox 2"/>
          <p:cNvSpPr txBox="1"/>
          <p:nvPr/>
        </p:nvSpPr>
        <p:spPr>
          <a:xfrm>
            <a:off x="586409" y="1540565"/>
            <a:ext cx="7255565" cy="267280"/>
          </a:xfrm>
          <a:prstGeom prst="rect">
            <a:avLst/>
          </a:prstGeom>
          <a:noFill/>
        </p:spPr>
        <p:txBody>
          <a:bodyPr wrap="square">
            <a:spAutoFit/>
          </a:bodyPr>
          <a:lstStyle/>
          <a:p>
            <a:pPr lvl="0"/>
            <a:r>
              <a:rPr lang="en-US" altLang="ko-KR" sz="1200" b="1">
                <a:latin typeface="+mj-ea"/>
                <a:ea typeface="+mj-ea"/>
              </a:rPr>
              <a:t>9. </a:t>
            </a:r>
            <a:r>
              <a:rPr lang="en-US" altLang="ko-KR" sz="1200">
                <a:latin typeface="+mj-ea"/>
                <a:ea typeface="+mj-ea"/>
              </a:rPr>
              <a:t>JSP</a:t>
            </a:r>
            <a:r>
              <a:rPr lang="ko-KR" altLang="en-US" sz="1200">
                <a:latin typeface="+mj-ea"/>
                <a:ea typeface="+mj-ea"/>
              </a:rPr>
              <a:t>에서 다국어들을 표시하기 위해 스프링의 </a:t>
            </a:r>
            <a:r>
              <a:rPr lang="en-US" altLang="ko-KR" sz="1200">
                <a:latin typeface="+mj-ea"/>
                <a:ea typeface="+mj-ea"/>
              </a:rPr>
              <a:t>&lt;spring:message&gt; </a:t>
            </a:r>
            <a:r>
              <a:rPr lang="ko-KR" altLang="en-US" sz="1200">
                <a:latin typeface="+mj-ea"/>
                <a:ea typeface="+mj-ea"/>
              </a:rPr>
              <a:t>태그를 이용합니다</a:t>
            </a:r>
            <a:r>
              <a:rPr lang="en-US" altLang="ko-KR" sz="1200">
                <a:latin typeface="+mj-ea"/>
                <a:ea typeface="+mj-ea"/>
              </a:rPr>
              <a:t>.</a:t>
            </a:r>
            <a:endParaRPr lang="ko-KR" altLang="en-US" sz="1200">
              <a:latin typeface="+mj-ea"/>
              <a:ea typeface="+mj-ea"/>
            </a:endParaRPr>
          </a:p>
        </p:txBody>
      </p:sp>
      <p:grpSp>
        <p:nvGrpSpPr>
          <p:cNvPr id="4" name="그룹 3"/>
          <p:cNvGrpSpPr/>
          <p:nvPr/>
        </p:nvGrpSpPr>
        <p:grpSpPr>
          <a:xfrm>
            <a:off x="849389" y="2690927"/>
            <a:ext cx="6938325" cy="3528391"/>
            <a:chOff x="247028" y="1817563"/>
            <a:chExt cx="8415959" cy="4761258"/>
          </a:xfrm>
        </p:grpSpPr>
        <p:pic>
          <p:nvPicPr>
            <p:cNvPr id="7" name="Picture 2"/>
            <p:cNvPicPr>
              <a:picLocks noChangeAspect="1" noChangeArrowheads="1"/>
            </p:cNvPicPr>
            <p:nvPr/>
          </p:nvPicPr>
          <p:blipFill rotWithShape="1">
            <a:blip r:embed="rId2">
              <a:alphaModFix/>
              <a:lum/>
            </a:blip>
            <a:srcRect/>
            <a:stretch>
              <a:fillRect/>
            </a:stretch>
          </p:blipFill>
          <p:spPr>
            <a:xfrm>
              <a:off x="481012" y="1817563"/>
              <a:ext cx="8181975" cy="2095500"/>
            </a:xfrm>
            <a:prstGeom prst="rect">
              <a:avLst/>
            </a:prstGeom>
            <a:noFill/>
            <a:ln>
              <a:noFill/>
            </a:ln>
          </p:spPr>
        </p:pic>
        <p:pic>
          <p:nvPicPr>
            <p:cNvPr id="8" name="Picture 3"/>
            <p:cNvPicPr>
              <a:picLocks noChangeAspect="1" noChangeArrowheads="1"/>
            </p:cNvPicPr>
            <p:nvPr/>
          </p:nvPicPr>
          <p:blipFill rotWithShape="1">
            <a:blip r:embed="rId3">
              <a:alphaModFix/>
              <a:lum/>
            </a:blip>
            <a:srcRect/>
            <a:stretch>
              <a:fillRect/>
            </a:stretch>
          </p:blipFill>
          <p:spPr>
            <a:xfrm>
              <a:off x="247028" y="3883246"/>
              <a:ext cx="7934325" cy="2695575"/>
            </a:xfrm>
            <a:prstGeom prst="rect">
              <a:avLst/>
            </a:prstGeom>
            <a:noFill/>
            <a:ln>
              <a:noFill/>
            </a:ln>
          </p:spPr>
        </p:pic>
      </p:grpSp>
      <p:sp>
        <p:nvSpPr>
          <p:cNvPr id="5" name="TextBox 4"/>
          <p:cNvSpPr txBox="1"/>
          <p:nvPr/>
        </p:nvSpPr>
        <p:spPr>
          <a:xfrm>
            <a:off x="1042291" y="1817564"/>
            <a:ext cx="5428083" cy="266506"/>
          </a:xfrm>
          <a:prstGeom prst="rect">
            <a:avLst/>
          </a:prstGeom>
          <a:noFill/>
        </p:spPr>
        <p:txBody>
          <a:bodyPr wrap="square">
            <a:spAutoFit/>
          </a:bodyPr>
          <a:lstStyle/>
          <a:p>
            <a:pPr lvl="0"/>
            <a:r>
              <a:rPr lang="en-US" altLang="ko-KR" sz="1200" b="1">
                <a:latin typeface="+mj-ea"/>
                <a:ea typeface="+mj-ea"/>
              </a:rPr>
              <a:t>&lt;spring:message&gt;</a:t>
            </a:r>
            <a:r>
              <a:rPr lang="ko-KR" altLang="en-US" sz="1200" b="1">
                <a:latin typeface="+mj-ea"/>
                <a:ea typeface="+mj-ea"/>
              </a:rPr>
              <a:t>의 사용 형식</a:t>
            </a:r>
          </a:p>
        </p:txBody>
      </p:sp>
      <p:sp>
        <p:nvSpPr>
          <p:cNvPr id="6" name="TextBox 5"/>
          <p:cNvSpPr txBox="1"/>
          <p:nvPr/>
        </p:nvSpPr>
        <p:spPr>
          <a:xfrm>
            <a:off x="1042291" y="2094563"/>
            <a:ext cx="6745423" cy="294307"/>
          </a:xfrm>
          <a:prstGeom prst="rect">
            <a:avLst/>
          </a:prstGeom>
          <a:noFill/>
          <a:ln w="19050">
            <a:solidFill>
              <a:srgbClr val="00B0F0"/>
            </a:solidFill>
          </a:ln>
        </p:spPr>
        <p:txBody>
          <a:bodyPr wrap="square">
            <a:spAutoFit/>
          </a:bodyPr>
          <a:lstStyle/>
          <a:p>
            <a:pPr lvl="0"/>
            <a:r>
              <a:rPr lang="en-US" altLang="ko-KR" sz="1400" b="1">
                <a:latin typeface="+mj-ea"/>
                <a:ea typeface="+mj-ea"/>
              </a:rPr>
              <a:t>&lt;spring:message code="</a:t>
            </a:r>
            <a:r>
              <a:rPr lang="en-US" altLang="ko-KR" sz="1400" b="1">
                <a:solidFill>
                  <a:srgbClr val="C00000"/>
                </a:solidFill>
                <a:latin typeface="+mj-ea"/>
                <a:ea typeface="+mj-ea"/>
              </a:rPr>
              <a:t>properties</a:t>
            </a:r>
            <a:r>
              <a:rPr lang="ko-KR" altLang="en-US" sz="1400" b="1">
                <a:solidFill>
                  <a:srgbClr val="C00000"/>
                </a:solidFill>
                <a:latin typeface="+mj-ea"/>
                <a:ea typeface="+mj-ea"/>
              </a:rPr>
              <a:t>의 키</a:t>
            </a:r>
            <a:r>
              <a:rPr lang="en-US" altLang="ko-KR" sz="1400" b="1">
                <a:latin typeface="+mj-ea"/>
                <a:ea typeface="+mj-ea"/>
              </a:rPr>
              <a:t>" text="</a:t>
            </a:r>
            <a:r>
              <a:rPr lang="ko-KR" altLang="en-US" sz="1400" b="1">
                <a:solidFill>
                  <a:srgbClr val="C00000"/>
                </a:solidFill>
                <a:latin typeface="+mj-ea"/>
                <a:ea typeface="+mj-ea"/>
              </a:rPr>
              <a:t>기본값</a:t>
            </a:r>
            <a:r>
              <a:rPr lang="en-US" altLang="ko-KR" sz="1400" b="1">
                <a:latin typeface="+mj-ea"/>
                <a:ea typeface="+mj-ea"/>
              </a:rPr>
              <a:t>" /&gt;</a:t>
            </a:r>
            <a:endParaRPr lang="ko-KR" altLang="en-US" sz="1400" b="1">
              <a:latin typeface="+mj-ea"/>
              <a:ea typeface="+mj-ea"/>
            </a:endParaRPr>
          </a:p>
        </p:txBody>
      </p:sp>
      <p:pic>
        <p:nvPicPr>
          <p:cNvPr id="13" name="그림 5"/>
          <p:cNvPicPr/>
          <p:nvPr/>
        </p:nvPicPr>
        <p:blipFill rotWithShape="1">
          <a:blip r:embed="rId4">
            <a:alphaModFix/>
            <a:lum/>
          </a:blip>
          <a:stretch>
            <a:fillRect/>
          </a:stretch>
        </p:blipFill>
        <p:spPr>
          <a:xfrm>
            <a:off x="7010400" y="3429000"/>
            <a:ext cx="2133599" cy="1772063"/>
          </a:xfrm>
          <a:prstGeom prst="rect">
            <a:avLst/>
          </a:prstGeom>
          <a:ln>
            <a:solidFill>
              <a:schemeClr val="tx1"/>
            </a:solidFill>
          </a:ln>
        </p:spPr>
      </p:pic>
      <p:sp>
        <p:nvSpPr>
          <p:cNvPr id="14" name="자유형 13"/>
          <p:cNvSpPr/>
          <p:nvPr/>
        </p:nvSpPr>
        <p:spPr>
          <a:xfrm>
            <a:off x="4250528" y="3186656"/>
            <a:ext cx="2976924" cy="2604499"/>
          </a:xfrm>
          <a:custGeom>
            <a:avLst/>
            <a:gdLst>
              <a:gd name="connsiteX0" fmla="*/ -2378 w 2976924"/>
              <a:gd name="connsiteY0" fmla="*/ 2604739 h 2604499"/>
              <a:gd name="connsiteX1" fmla="*/ 2245522 w 2976924"/>
              <a:gd name="connsiteY1" fmla="*/ 1271239 h 2604499"/>
              <a:gd name="connsiteX2" fmla="*/ 2521747 w 2976924"/>
              <a:gd name="connsiteY2" fmla="*/ 42514 h 2604499"/>
              <a:gd name="connsiteX3" fmla="*/ 2978947 w 2976924"/>
              <a:gd name="connsiteY3" fmla="*/ 280639 h 2604499"/>
            </a:gdLst>
            <a:ahLst/>
            <a:cxnLst>
              <a:cxn ang="0">
                <a:pos x="connsiteX0" y="connsiteY0"/>
              </a:cxn>
              <a:cxn ang="0">
                <a:pos x="connsiteX1" y="connsiteY1"/>
              </a:cxn>
              <a:cxn ang="0">
                <a:pos x="connsiteX2" y="connsiteY2"/>
              </a:cxn>
              <a:cxn ang="0">
                <a:pos x="connsiteX3" y="connsiteY3"/>
              </a:cxn>
            </a:cxnLst>
            <a:rect l="l" t="t" r="r" b="b"/>
            <a:pathLst>
              <a:path w="2976924" h="2604499">
                <a:moveTo>
                  <a:pt x="-2378" y="2604739"/>
                </a:moveTo>
                <a:cubicBezTo>
                  <a:pt x="372272" y="2382488"/>
                  <a:pt x="1824834" y="1698275"/>
                  <a:pt x="2245522" y="1271239"/>
                </a:cubicBezTo>
                <a:cubicBezTo>
                  <a:pt x="2666209" y="844201"/>
                  <a:pt x="2399509" y="207614"/>
                  <a:pt x="2521747" y="42514"/>
                </a:cubicBezTo>
                <a:cubicBezTo>
                  <a:pt x="2643984" y="-122586"/>
                  <a:pt x="2902747" y="240951"/>
                  <a:pt x="2978947" y="280639"/>
                </a:cubicBezTo>
              </a:path>
            </a:pathLst>
          </a:cu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28.5 </a:t>
            </a:r>
            <a:r>
              <a:rPr lang="ko-KR" altLang="en-US" sz="2800">
                <a:solidFill>
                  <a:schemeClr val="bg1">
                    <a:lumMod val="65000"/>
                  </a:schemeClr>
                </a:solidFill>
              </a:rPr>
              <a:t>스프링 인터셉터 사용하기</a:t>
            </a:r>
            <a:endParaRPr lang="ko-KR" altLang="en-US" sz="2800" spc="-89">
              <a:solidFill>
                <a:srgbClr val="281F3D"/>
              </a:solidFill>
            </a:endParaRPr>
          </a:p>
        </p:txBody>
      </p:sp>
      <p:pic>
        <p:nvPicPr>
          <p:cNvPr id="60418" name="Picture 2"/>
          <p:cNvPicPr>
            <a:picLocks noChangeAspect="1" noChangeArrowheads="1"/>
          </p:cNvPicPr>
          <p:nvPr/>
        </p:nvPicPr>
        <p:blipFill rotWithShape="1">
          <a:blip r:embed="rId2">
            <a:alphaModFix/>
            <a:lum/>
          </a:blip>
          <a:srcRect/>
          <a:stretch>
            <a:fillRect/>
          </a:stretch>
        </p:blipFill>
        <p:spPr>
          <a:xfrm>
            <a:off x="1189693" y="1313012"/>
            <a:ext cx="6295818" cy="3667114"/>
          </a:xfrm>
          <a:prstGeom prst="rect">
            <a:avLst/>
          </a:prstGeom>
          <a:noFill/>
          <a:ln>
            <a:noFill/>
          </a:ln>
        </p:spPr>
      </p:pic>
      <p:sp>
        <p:nvSpPr>
          <p:cNvPr id="60423" name="순서도: 연결자 60422"/>
          <p:cNvSpPr/>
          <p:nvPr/>
        </p:nvSpPr>
        <p:spPr>
          <a:xfrm>
            <a:off x="2338387" y="3772096"/>
            <a:ext cx="66675" cy="104775"/>
          </a:xfrm>
          <a:prstGeom prst="flowChartConnector">
            <a:avLst/>
          </a:prstGeom>
          <a:solidFill>
            <a:schemeClr val="bg2">
              <a:lumMod val="10000"/>
              <a:lumOff val="90000"/>
            </a:schemeClr>
          </a:solidFill>
          <a:ln>
            <a:noFill/>
          </a:ln>
        </p:spPr>
        <p:style>
          <a:lnRef idx="2">
            <a:schemeClr val="accent1">
              <a:shade val="20000"/>
            </a:schemeClr>
          </a:lnRef>
          <a:fillRef idx="1">
            <a:schemeClr val="accent1"/>
          </a:fillRef>
          <a:effectRef idx="0">
            <a:schemeClr val="accent1"/>
          </a:effectRef>
          <a:fontRef idx="minor">
            <a:schemeClr val="lt1"/>
          </a:fontRef>
        </p:style>
      </p:sp>
      <p:sp>
        <p:nvSpPr>
          <p:cNvPr id="60424" name="순서도: 연결자 60423"/>
          <p:cNvSpPr/>
          <p:nvPr/>
        </p:nvSpPr>
        <p:spPr>
          <a:xfrm>
            <a:off x="2844316" y="3744416"/>
            <a:ext cx="66675" cy="104775"/>
          </a:xfrm>
          <a:prstGeom prst="flowChartConnector">
            <a:avLst/>
          </a:prstGeom>
          <a:solidFill>
            <a:schemeClr val="bg2">
              <a:lumMod val="10000"/>
              <a:lumOff val="90000"/>
            </a:schemeClr>
          </a:solidFill>
          <a:ln>
            <a:noFill/>
          </a:ln>
        </p:spPr>
        <p:style>
          <a:lnRef idx="2">
            <a:schemeClr val="accent1">
              <a:shade val="20000"/>
            </a:schemeClr>
          </a:lnRef>
          <a:fillRef idx="1">
            <a:schemeClr val="accent1"/>
          </a:fillRef>
          <a:effectRef idx="0">
            <a:schemeClr val="accent1"/>
          </a:effectRef>
          <a:fontRef idx="minor">
            <a:schemeClr val="lt1"/>
          </a:fontRef>
        </p:style>
      </p:sp>
      <p:sp>
        <p:nvSpPr>
          <p:cNvPr id="60425" name="순서도: 연결자 60424"/>
          <p:cNvSpPr/>
          <p:nvPr/>
        </p:nvSpPr>
        <p:spPr>
          <a:xfrm>
            <a:off x="2340260" y="3999681"/>
            <a:ext cx="66675" cy="104775"/>
          </a:xfrm>
          <a:prstGeom prst="flowChartConnector">
            <a:avLst/>
          </a:prstGeom>
          <a:solidFill>
            <a:schemeClr val="bg2">
              <a:lumMod val="10000"/>
              <a:lumOff val="90000"/>
            </a:schemeClr>
          </a:solidFill>
          <a:ln>
            <a:noFill/>
          </a:ln>
        </p:spPr>
        <p:style>
          <a:lnRef idx="2">
            <a:schemeClr val="accent1">
              <a:shade val="20000"/>
            </a:schemeClr>
          </a:lnRef>
          <a:fillRef idx="1">
            <a:schemeClr val="accent1"/>
          </a:fillRef>
          <a:effectRef idx="0">
            <a:schemeClr val="accent1"/>
          </a:effectRef>
          <a:fontRef idx="minor">
            <a:schemeClr val="lt1"/>
          </a:fontRef>
        </p:style>
      </p:sp>
      <p:sp>
        <p:nvSpPr>
          <p:cNvPr id="60426" name="순서도: 연결자 60425"/>
          <p:cNvSpPr/>
          <p:nvPr/>
        </p:nvSpPr>
        <p:spPr>
          <a:xfrm>
            <a:off x="2844316" y="3996444"/>
            <a:ext cx="66675" cy="104775"/>
          </a:xfrm>
          <a:prstGeom prst="flowChartConnector">
            <a:avLst/>
          </a:prstGeom>
          <a:solidFill>
            <a:schemeClr val="bg2">
              <a:lumMod val="10000"/>
              <a:lumOff val="90000"/>
            </a:schemeClr>
          </a:solidFill>
          <a:ln>
            <a:noFill/>
          </a:ln>
        </p:spPr>
        <p:style>
          <a:lnRef idx="2">
            <a:schemeClr val="accent1">
              <a:shade val="20000"/>
            </a:schemeClr>
          </a:lnRef>
          <a:fillRef idx="1">
            <a:schemeClr val="accent1"/>
          </a:fillRef>
          <a:effectRef idx="0">
            <a:schemeClr val="accent1"/>
          </a:effectRef>
          <a:fontRef idx="minor">
            <a:schemeClr val="lt1"/>
          </a:fontRef>
        </p:style>
      </p:sp>
      <p:sp>
        <p:nvSpPr>
          <p:cNvPr id="60427" name="순서도: 연결자 60426"/>
          <p:cNvSpPr/>
          <p:nvPr/>
        </p:nvSpPr>
        <p:spPr>
          <a:xfrm>
            <a:off x="2340260" y="4212468"/>
            <a:ext cx="66675" cy="104775"/>
          </a:xfrm>
          <a:prstGeom prst="flowChartConnector">
            <a:avLst/>
          </a:prstGeom>
          <a:solidFill>
            <a:schemeClr val="bg2">
              <a:lumMod val="10000"/>
              <a:lumOff val="90000"/>
            </a:schemeClr>
          </a:solidFill>
          <a:ln>
            <a:noFill/>
          </a:ln>
        </p:spPr>
        <p:style>
          <a:lnRef idx="2">
            <a:schemeClr val="accent1">
              <a:shade val="20000"/>
            </a:schemeClr>
          </a:lnRef>
          <a:fillRef idx="1">
            <a:schemeClr val="accent1"/>
          </a:fillRef>
          <a:effectRef idx="0">
            <a:schemeClr val="accent1"/>
          </a:effectRef>
          <a:fontRef idx="minor">
            <a:schemeClr val="lt1"/>
          </a:fontRef>
        </p:style>
      </p:sp>
      <p:sp>
        <p:nvSpPr>
          <p:cNvPr id="60428" name="순서도: 연결자 60427"/>
          <p:cNvSpPr/>
          <p:nvPr/>
        </p:nvSpPr>
        <p:spPr>
          <a:xfrm>
            <a:off x="2844316" y="4212468"/>
            <a:ext cx="66675" cy="104775"/>
          </a:xfrm>
          <a:prstGeom prst="flowChartConnector">
            <a:avLst/>
          </a:prstGeom>
          <a:solidFill>
            <a:schemeClr val="bg2">
              <a:lumMod val="10000"/>
              <a:lumOff val="90000"/>
            </a:schemeClr>
          </a:solidFill>
          <a:ln>
            <a:noFill/>
          </a:ln>
        </p:spPr>
        <p:style>
          <a:lnRef idx="2">
            <a:schemeClr val="accent1">
              <a:shade val="20000"/>
            </a:schemeClr>
          </a:lnRef>
          <a:fillRef idx="1">
            <a:schemeClr val="accent1"/>
          </a:fillRef>
          <a:effectRef idx="0">
            <a:schemeClr val="accent1"/>
          </a:effectRef>
          <a:fontRef idx="minor">
            <a:schemeClr val="lt1"/>
          </a:fontRef>
        </p:style>
      </p:sp>
      <p:pic>
        <p:nvPicPr>
          <p:cNvPr id="60429" name="그림 5"/>
          <p:cNvPicPr/>
          <p:nvPr/>
        </p:nvPicPr>
        <p:blipFill rotWithShape="1">
          <a:blip r:embed="rId3">
            <a:alphaModFix/>
            <a:lum/>
          </a:blip>
          <a:stretch>
            <a:fillRect/>
          </a:stretch>
        </p:blipFill>
        <p:spPr>
          <a:xfrm>
            <a:off x="7128220" y="1676814"/>
            <a:ext cx="1895474" cy="1971674"/>
          </a:xfrm>
          <a:prstGeom prst="rect">
            <a:avLst/>
          </a:prstGeom>
          <a:ln>
            <a:solidFill>
              <a:schemeClr val="tx1"/>
            </a:solidFill>
          </a:ln>
        </p:spPr>
      </p:pic>
      <p:sp>
        <p:nvSpPr>
          <p:cNvPr id="60430" name="자유형 60429"/>
          <p:cNvSpPr/>
          <p:nvPr/>
        </p:nvSpPr>
        <p:spPr>
          <a:xfrm>
            <a:off x="5842263" y="1669846"/>
            <a:ext cx="1174717" cy="597338"/>
          </a:xfrm>
          <a:custGeom>
            <a:avLst/>
            <a:gdLst>
              <a:gd name="connsiteX0" fmla="*/ -3438 w 1174717"/>
              <a:gd name="connsiteY0" fmla="*/ 159149 h 597338"/>
              <a:gd name="connsiteX1" fmla="*/ 625212 w 1174717"/>
              <a:gd name="connsiteY1" fmla="*/ 6749 h 597338"/>
              <a:gd name="connsiteX2" fmla="*/ 834762 w 1174717"/>
              <a:gd name="connsiteY2" fmla="*/ 425849 h 597338"/>
              <a:gd name="connsiteX3" fmla="*/ 1177662 w 1174717"/>
              <a:gd name="connsiteY3" fmla="*/ 597299 h 597338"/>
            </a:gdLst>
            <a:ahLst/>
            <a:cxnLst>
              <a:cxn ang="0">
                <a:pos x="connsiteX0" y="connsiteY0"/>
              </a:cxn>
              <a:cxn ang="0">
                <a:pos x="connsiteX1" y="connsiteY1"/>
              </a:cxn>
              <a:cxn ang="0">
                <a:pos x="connsiteX2" y="connsiteY2"/>
              </a:cxn>
              <a:cxn ang="0">
                <a:pos x="connsiteX3" y="connsiteY3"/>
              </a:cxn>
            </a:cxnLst>
            <a:rect l="l" t="t" r="r" b="b"/>
            <a:pathLst>
              <a:path w="1174717" h="597338">
                <a:moveTo>
                  <a:pt x="-3438" y="159149"/>
                </a:moveTo>
                <a:cubicBezTo>
                  <a:pt x="101336" y="133749"/>
                  <a:pt x="485511" y="-37700"/>
                  <a:pt x="625212" y="6749"/>
                </a:cubicBezTo>
                <a:cubicBezTo>
                  <a:pt x="764912" y="51199"/>
                  <a:pt x="742686" y="327424"/>
                  <a:pt x="834762" y="425849"/>
                </a:cubicBezTo>
                <a:cubicBezTo>
                  <a:pt x="926836" y="524274"/>
                  <a:pt x="1120511" y="568724"/>
                  <a:pt x="1177662" y="597299"/>
                </a:cubicBezTo>
              </a:path>
            </a:pathLst>
          </a:cu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sp>
      <p:sp>
        <p:nvSpPr>
          <p:cNvPr id="60431" name="자유형 60430"/>
          <p:cNvSpPr/>
          <p:nvPr/>
        </p:nvSpPr>
        <p:spPr>
          <a:xfrm>
            <a:off x="5681083" y="2848605"/>
            <a:ext cx="1306054" cy="114232"/>
          </a:xfrm>
          <a:custGeom>
            <a:avLst/>
            <a:gdLst>
              <a:gd name="connsiteX0" fmla="*/ -4183 w 1553704"/>
              <a:gd name="connsiteY0" fmla="*/ -434 h 180907"/>
              <a:gd name="connsiteX1" fmla="*/ 824492 w 1553704"/>
              <a:gd name="connsiteY1" fmla="*/ 104340 h 180907"/>
              <a:gd name="connsiteX2" fmla="*/ 1557917 w 1553704"/>
              <a:gd name="connsiteY2" fmla="*/ 180540 h 180907"/>
            </a:gdLst>
            <a:ahLst/>
            <a:cxnLst>
              <a:cxn ang="0">
                <a:pos x="connsiteX0" y="connsiteY0"/>
              </a:cxn>
              <a:cxn ang="0">
                <a:pos x="connsiteX1" y="connsiteY1"/>
              </a:cxn>
              <a:cxn ang="0">
                <a:pos x="connsiteX2" y="connsiteY2"/>
              </a:cxn>
            </a:cxnLst>
            <a:rect l="l" t="t" r="r" b="b"/>
            <a:pathLst>
              <a:path w="1553704" h="180907">
                <a:moveTo>
                  <a:pt x="-4183" y="-434"/>
                </a:moveTo>
                <a:cubicBezTo>
                  <a:pt x="133929" y="17027"/>
                  <a:pt x="564142" y="74177"/>
                  <a:pt x="824492" y="104340"/>
                </a:cubicBezTo>
                <a:cubicBezTo>
                  <a:pt x="1084842" y="134502"/>
                  <a:pt x="1435679" y="167840"/>
                  <a:pt x="1557917" y="180540"/>
                </a:cubicBezTo>
              </a:path>
            </a:pathLst>
          </a:cu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sp>
      <p:sp>
        <p:nvSpPr>
          <p:cNvPr id="60432" name="자유형 60431"/>
          <p:cNvSpPr/>
          <p:nvPr/>
        </p:nvSpPr>
        <p:spPr>
          <a:xfrm>
            <a:off x="6251873" y="3535205"/>
            <a:ext cx="823132" cy="332362"/>
          </a:xfrm>
          <a:custGeom>
            <a:avLst/>
            <a:gdLst>
              <a:gd name="connsiteX0" fmla="*/ -3473 w 823132"/>
              <a:gd name="connsiteY0" fmla="*/ 332141 h 332362"/>
              <a:gd name="connsiteX1" fmla="*/ 529927 w 823132"/>
              <a:gd name="connsiteY1" fmla="*/ 179741 h 332362"/>
              <a:gd name="connsiteX2" fmla="*/ 825202 w 823132"/>
              <a:gd name="connsiteY2" fmla="*/ -1234 h 332362"/>
            </a:gdLst>
            <a:ahLst/>
            <a:cxnLst>
              <a:cxn ang="0">
                <a:pos x="connsiteX0" y="connsiteY0"/>
              </a:cxn>
              <a:cxn ang="0">
                <a:pos x="connsiteX1" y="connsiteY1"/>
              </a:cxn>
              <a:cxn ang="0">
                <a:pos x="connsiteX2" y="connsiteY2"/>
              </a:cxn>
            </a:cxnLst>
            <a:rect l="l" t="t" r="r" b="b"/>
            <a:pathLst>
              <a:path w="823132" h="332362">
                <a:moveTo>
                  <a:pt x="-3473" y="332141"/>
                </a:moveTo>
                <a:cubicBezTo>
                  <a:pt x="85426" y="306740"/>
                  <a:pt x="391814" y="235303"/>
                  <a:pt x="529927" y="179741"/>
                </a:cubicBezTo>
                <a:cubicBezTo>
                  <a:pt x="668039" y="124178"/>
                  <a:pt x="775988" y="28928"/>
                  <a:pt x="825202" y="-1234"/>
                </a:cubicBezTo>
              </a:path>
            </a:pathLst>
          </a:cu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sp>
      <p:sp>
        <p:nvSpPr>
          <p:cNvPr id="60434" name="오른쪽 대괄호 60433"/>
          <p:cNvSpPr/>
          <p:nvPr/>
        </p:nvSpPr>
        <p:spPr>
          <a:xfrm>
            <a:off x="5429250" y="2648146"/>
            <a:ext cx="263652" cy="780854"/>
          </a:xfrm>
          <a:prstGeom prst="rightBracket">
            <a:avLst>
              <a:gd name="adj" fmla="val 8333"/>
            </a:avLst>
          </a:prstGeom>
        </p:spPr>
        <p:style>
          <a:lnRef idx="1">
            <a:schemeClr val="accent1"/>
          </a:lnRef>
          <a:fillRef idx="0">
            <a:schemeClr val="accent1"/>
          </a:fillRef>
          <a:effectRef idx="0">
            <a:schemeClr val="accent1"/>
          </a:effectRef>
          <a:fontRef idx="minor">
            <a:schemeClr val="tx1"/>
          </a:fontRef>
        </p:style>
      </p:sp>
      <p:sp>
        <p:nvSpPr>
          <p:cNvPr id="60435" name="왼쪽 대괄호 60434"/>
          <p:cNvSpPr/>
          <p:nvPr/>
        </p:nvSpPr>
        <p:spPr>
          <a:xfrm>
            <a:off x="7038975" y="2895796"/>
            <a:ext cx="45720" cy="381000"/>
          </a:xfrm>
          <a:prstGeom prst="leftBracket">
            <a:avLst>
              <a:gd name="adj" fmla="val 8333"/>
            </a:avLst>
          </a:prstGeom>
        </p:spPr>
        <p:style>
          <a:lnRef idx="1">
            <a:schemeClr val="accent1"/>
          </a:lnRef>
          <a:fillRef idx="0">
            <a:schemeClr val="accent1"/>
          </a:fillRef>
          <a:effectRef idx="0">
            <a:schemeClr val="accent1"/>
          </a:effectRef>
          <a:fontRef idx="minor">
            <a:schemeClr val="tx1"/>
          </a:fontRef>
        </p:style>
      </p:sp>
      <p:sp>
        <p:nvSpPr>
          <p:cNvPr id="60436" name="자유형 60435"/>
          <p:cNvSpPr/>
          <p:nvPr/>
        </p:nvSpPr>
        <p:spPr>
          <a:xfrm>
            <a:off x="6071201" y="2251457"/>
            <a:ext cx="992476" cy="397698"/>
          </a:xfrm>
          <a:custGeom>
            <a:avLst/>
            <a:gdLst>
              <a:gd name="connsiteX0" fmla="*/ -3776 w 992476"/>
              <a:gd name="connsiteY0" fmla="*/ 63313 h 397698"/>
              <a:gd name="connsiteX1" fmla="*/ 386749 w 992476"/>
              <a:gd name="connsiteY1" fmla="*/ 15688 h 397698"/>
              <a:gd name="connsiteX2" fmla="*/ 672499 w 992476"/>
              <a:gd name="connsiteY2" fmla="*/ 377638 h 397698"/>
              <a:gd name="connsiteX3" fmla="*/ 996348 w 992476"/>
              <a:gd name="connsiteY3" fmla="*/ 349063 h 397698"/>
            </a:gdLst>
            <a:ahLst/>
            <a:cxnLst>
              <a:cxn ang="0">
                <a:pos x="connsiteX0" y="connsiteY0"/>
              </a:cxn>
              <a:cxn ang="0">
                <a:pos x="connsiteX1" y="connsiteY1"/>
              </a:cxn>
              <a:cxn ang="0">
                <a:pos x="connsiteX2" y="connsiteY2"/>
              </a:cxn>
              <a:cxn ang="0">
                <a:pos x="connsiteX3" y="connsiteY3"/>
              </a:cxn>
            </a:cxnLst>
            <a:rect l="l" t="t" r="r" b="b"/>
            <a:pathLst>
              <a:path w="992476" h="397698">
                <a:moveTo>
                  <a:pt x="-3776" y="63313"/>
                </a:moveTo>
                <a:cubicBezTo>
                  <a:pt x="61311" y="55375"/>
                  <a:pt x="274036" y="-36699"/>
                  <a:pt x="386749" y="15688"/>
                </a:cubicBezTo>
                <a:cubicBezTo>
                  <a:pt x="499461" y="68075"/>
                  <a:pt x="570899" y="322075"/>
                  <a:pt x="672499" y="377638"/>
                </a:cubicBezTo>
                <a:cubicBezTo>
                  <a:pt x="774098" y="433200"/>
                  <a:pt x="942373" y="353825"/>
                  <a:pt x="996348" y="349063"/>
                </a:cubicBezTo>
              </a:path>
            </a:pathLst>
          </a:cu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28.5 </a:t>
            </a:r>
            <a:r>
              <a:rPr lang="ko-KR" altLang="en-US" sz="2800">
                <a:solidFill>
                  <a:schemeClr val="bg1">
                    <a:lumMod val="65000"/>
                  </a:schemeClr>
                </a:solidFill>
              </a:rPr>
              <a:t>스프링 인터셉터 사용하기</a:t>
            </a:r>
            <a:endParaRPr lang="ko-KR" altLang="en-US" sz="2800" spc="-89">
              <a:solidFill>
                <a:srgbClr val="281F3D"/>
              </a:solidFill>
            </a:endParaRPr>
          </a:p>
        </p:txBody>
      </p:sp>
      <p:sp>
        <p:nvSpPr>
          <p:cNvPr id="3" name="TextBox 2"/>
          <p:cNvSpPr txBox="1"/>
          <p:nvPr/>
        </p:nvSpPr>
        <p:spPr>
          <a:xfrm>
            <a:off x="0" y="256593"/>
            <a:ext cx="9144001" cy="5570801"/>
          </a:xfrm>
          <a:prstGeom prst="rect">
            <a:avLst/>
          </a:prstGeom>
          <a:solidFill>
            <a:schemeClr val="lt1"/>
          </a:solidFill>
          <a:ln>
            <a:solidFill>
              <a:schemeClr val="accent2"/>
            </a:solidFill>
          </a:ln>
        </p:spPr>
        <p:txBody>
          <a:bodyPr wrap="square">
            <a:spAutoFit/>
          </a:bodyPr>
          <a:lstStyle/>
          <a:p>
            <a:pPr lvl="0">
              <a:defRPr/>
            </a:pPr>
            <a:r>
              <a:rPr lang="en-US" altLang="ko-KR" sz="1200" b="1">
                <a:latin typeface="한컴산뜻돋움"/>
                <a:ea typeface="한컴산뜻돋움"/>
              </a:rPr>
              <a:t>&lt;%@ page language="java" contentType="text/html; charset=UTF-8"</a:t>
            </a:r>
          </a:p>
          <a:p>
            <a:pPr lvl="0">
              <a:defRPr/>
            </a:pPr>
            <a:r>
              <a:rPr lang="en-US" altLang="ko-KR" sz="1200" b="1">
                <a:latin typeface="한컴산뜻돋움"/>
                <a:ea typeface="한컴산뜻돋움"/>
              </a:rPr>
              <a:t>     import="java.io.*"</a:t>
            </a:r>
          </a:p>
          <a:p>
            <a:pPr lvl="0">
              <a:defRPr/>
            </a:pPr>
            <a:r>
              <a:rPr lang="en-US" altLang="ko-KR" sz="1200" b="1">
                <a:latin typeface="한컴산뜻돋움"/>
                <a:ea typeface="한컴산뜻돋움"/>
              </a:rPr>
              <a:t>    pageEncoding="UTF-8"</a:t>
            </a:r>
          </a:p>
          <a:p>
            <a:pPr lvl="0">
              <a:defRPr/>
            </a:pPr>
            <a:r>
              <a:rPr lang="en-US" altLang="ko-KR" sz="1200" b="1">
                <a:latin typeface="한컴산뜻돋움"/>
                <a:ea typeface="한컴산뜻돋움"/>
              </a:rPr>
              <a:t>    isELIgnored="false" %&gt;</a:t>
            </a:r>
          </a:p>
          <a:p>
            <a:pPr lvl="0">
              <a:defRPr/>
            </a:pPr>
            <a:r>
              <a:rPr lang="en-US" altLang="ko-KR" sz="1200" b="1">
                <a:latin typeface="한컴산뜻돋움"/>
                <a:ea typeface="한컴산뜻돋움"/>
              </a:rPr>
              <a:t>&lt;%@ taglib uri="http://www.springframework.org/tags" prefix="spring" %&gt;</a:t>
            </a:r>
          </a:p>
          <a:p>
            <a:pPr lvl="0">
              <a:defRPr/>
            </a:pPr>
            <a:r>
              <a:rPr lang="en-US" altLang="ko-KR" sz="1200" b="1">
                <a:latin typeface="한컴산뜻돋움"/>
                <a:ea typeface="한컴산뜻돋움"/>
              </a:rPr>
              <a:t>&lt;%@ taglib prefix="c" uri="http://java.sun.com/jsp/jstl/core" %&gt;</a:t>
            </a:r>
          </a:p>
          <a:p>
            <a:pPr lvl="0">
              <a:defRPr/>
            </a:pPr>
            <a:r>
              <a:rPr lang="en-US" altLang="ko-KR" sz="1200" b="1">
                <a:latin typeface="한컴산뜻돋움"/>
                <a:ea typeface="한컴산뜻돋움"/>
              </a:rPr>
              <a:t>&lt;%</a:t>
            </a:r>
          </a:p>
          <a:p>
            <a:pPr lvl="0">
              <a:defRPr/>
            </a:pPr>
            <a:r>
              <a:rPr lang="en-US" altLang="ko-KR" sz="1200" b="1">
                <a:latin typeface="한컴산뜻돋움"/>
                <a:ea typeface="한컴산뜻돋움"/>
              </a:rPr>
              <a:t>  request.setCharacterEncoding("UTF-8");</a:t>
            </a:r>
          </a:p>
          <a:p>
            <a:pPr lvl="0">
              <a:defRPr/>
            </a:pPr>
            <a:r>
              <a:rPr lang="en-US" altLang="ko-KR" sz="1200" b="1">
                <a:latin typeface="한컴산뜻돋움"/>
                <a:ea typeface="한컴산뜻돋움"/>
              </a:rPr>
              <a:t>%&gt;    </a:t>
            </a:r>
          </a:p>
          <a:p>
            <a:pPr lvl="0">
              <a:defRPr/>
            </a:pPr>
            <a:endParaRPr lang="en-US" altLang="ko-KR" sz="1200" b="1">
              <a:latin typeface="한컴산뜻돋움"/>
              <a:ea typeface="한컴산뜻돋움"/>
            </a:endParaRPr>
          </a:p>
          <a:p>
            <a:pPr lvl="0">
              <a:defRPr/>
            </a:pPr>
            <a:r>
              <a:rPr lang="en-US" altLang="ko-KR" sz="1200" b="1">
                <a:latin typeface="한컴산뜻돋움"/>
                <a:ea typeface="한컴산뜻돋움"/>
              </a:rPr>
              <a:t>&lt;!DOCTYPE html &gt;</a:t>
            </a:r>
          </a:p>
          <a:p>
            <a:pPr lvl="0">
              <a:defRPr/>
            </a:pPr>
            <a:r>
              <a:rPr lang="en-US" altLang="ko-KR" sz="1200" b="1">
                <a:latin typeface="한컴산뜻돋움"/>
                <a:ea typeface="한컴산뜻돋움"/>
              </a:rPr>
              <a:t>&lt;html&gt;</a:t>
            </a:r>
          </a:p>
          <a:p>
            <a:pPr lvl="0">
              <a:defRPr/>
            </a:pPr>
            <a:r>
              <a:rPr lang="en-US" altLang="ko-KR" sz="1200" b="1">
                <a:latin typeface="한컴산뜻돋움"/>
                <a:ea typeface="한컴산뜻돋움"/>
              </a:rPr>
              <a:t>&lt;head&gt;</a:t>
            </a:r>
          </a:p>
          <a:p>
            <a:pPr lvl="0">
              <a:defRPr/>
            </a:pPr>
            <a:r>
              <a:rPr lang="en-US" altLang="ko-KR" sz="1200" b="1">
                <a:latin typeface="한컴산뜻돋움"/>
                <a:ea typeface="한컴산뜻돋움"/>
              </a:rPr>
              <a:t>&lt;meta charset="UTF-8"&gt;</a:t>
            </a:r>
          </a:p>
          <a:p>
            <a:pPr lvl="0">
              <a:defRPr/>
            </a:pPr>
            <a:r>
              <a:rPr lang="en-US" altLang="ko-KR" sz="1200" b="1">
                <a:latin typeface="한컴산뜻돋움"/>
                <a:ea typeface="한컴산뜻돋움"/>
              </a:rPr>
              <a:t>&lt;title&gt;&lt;spring:message code="site.title" text="Member Info" /&gt;&lt;/title&gt;</a:t>
            </a:r>
          </a:p>
          <a:p>
            <a:pPr lvl="0">
              <a:defRPr/>
            </a:pPr>
            <a:r>
              <a:rPr lang="en-US" altLang="ko-KR" sz="1200" b="1">
                <a:latin typeface="한컴산뜻돋움"/>
                <a:ea typeface="한컴산뜻돋움"/>
              </a:rPr>
              <a:t>&lt;/head&gt;</a:t>
            </a:r>
          </a:p>
          <a:p>
            <a:pPr lvl="0">
              <a:defRPr/>
            </a:pPr>
            <a:r>
              <a:rPr lang="en-US" altLang="ko-KR" sz="1200" b="1">
                <a:latin typeface="한컴산뜻돋움"/>
                <a:ea typeface="한컴산뜻돋움"/>
              </a:rPr>
              <a:t>&lt;body&gt;</a:t>
            </a:r>
          </a:p>
          <a:p>
            <a:pPr lvl="0">
              <a:defRPr/>
            </a:pPr>
            <a:r>
              <a:rPr lang="en-US" altLang="ko-KR" sz="1200" b="1">
                <a:latin typeface="한컴산뜻돋움"/>
                <a:ea typeface="한컴산뜻돋움"/>
              </a:rPr>
              <a:t>&lt;a href="${pageContext.request.contextPath }/test/locale.do?locale=ko"&gt;한국어&lt;/a&gt;</a:t>
            </a:r>
          </a:p>
          <a:p>
            <a:pPr lvl="0">
              <a:defRPr/>
            </a:pPr>
            <a:r>
              <a:rPr lang="en-US" altLang="ko-KR" sz="1200" b="1">
                <a:latin typeface="한컴산뜻돋움"/>
                <a:ea typeface="한컴산뜻돋움"/>
              </a:rPr>
              <a:t>&lt;a href="${pageContext.request.contextPath }/test/locale.do?locale=en"&gt;ENGLISH&lt;/a&gt; </a:t>
            </a:r>
          </a:p>
          <a:p>
            <a:pPr lvl="0">
              <a:defRPr/>
            </a:pPr>
            <a:r>
              <a:rPr lang="en-US" altLang="ko-KR" sz="1200" b="1">
                <a:latin typeface="한컴산뜻돋움"/>
                <a:ea typeface="한컴산뜻돋움"/>
              </a:rPr>
              <a:t> &lt;h1&gt;&lt;spring:message code="site.title" text="Member Info" /&gt;&lt;/h1&gt;</a:t>
            </a:r>
          </a:p>
          <a:p>
            <a:pPr lvl="0">
              <a:defRPr/>
            </a:pPr>
            <a:r>
              <a:rPr lang="en-US" altLang="ko-KR" sz="1200" b="1">
                <a:latin typeface="한컴산뜻돋움"/>
                <a:ea typeface="한컴산뜻돋움"/>
              </a:rPr>
              <a:t> &lt;p&gt;&lt;spring:message code="site.name" text="no name" /&gt; : &lt;spring:message code="name" text="no name" /&gt;&lt;/p&gt;</a:t>
            </a:r>
          </a:p>
          <a:p>
            <a:pPr lvl="0">
              <a:defRPr/>
            </a:pPr>
            <a:r>
              <a:rPr lang="en-US" altLang="ko-KR" sz="1200" b="1">
                <a:latin typeface="한컴산뜻돋움"/>
                <a:ea typeface="한컴산뜻돋움"/>
              </a:rPr>
              <a:t> &lt;p&gt;&lt;spring:message code="site.job" text="no job" /&gt;   : &lt;spring:message code="job" text="no job" /&gt;&lt;/p&gt;</a:t>
            </a:r>
          </a:p>
          <a:p>
            <a:pPr lvl="0">
              <a:defRPr/>
            </a:pPr>
            <a:endParaRPr lang="en-US" altLang="ko-KR" sz="1200" b="1">
              <a:latin typeface="한컴산뜻돋움"/>
              <a:ea typeface="한컴산뜻돋움"/>
            </a:endParaRPr>
          </a:p>
          <a:p>
            <a:pPr lvl="0">
              <a:defRPr/>
            </a:pPr>
            <a:endParaRPr lang="en-US" altLang="ko-KR" sz="1200" b="1">
              <a:latin typeface="한컴산뜻돋움"/>
              <a:ea typeface="한컴산뜻돋움"/>
            </a:endParaRPr>
          </a:p>
          <a:p>
            <a:pPr lvl="0">
              <a:defRPr/>
            </a:pPr>
            <a:r>
              <a:rPr lang="en-US" altLang="ko-KR" sz="1200" b="1">
                <a:latin typeface="한컴산뜻돋움"/>
                <a:ea typeface="한컴산뜻돋움"/>
              </a:rPr>
              <a:t>&lt;input type=button value="&lt;spring:message code='btn.send' /&gt;" /&gt;</a:t>
            </a:r>
          </a:p>
          <a:p>
            <a:pPr lvl="0">
              <a:defRPr/>
            </a:pPr>
            <a:r>
              <a:rPr lang="en-US" altLang="ko-KR" sz="1200" b="1">
                <a:latin typeface="한컴산뜻돋움"/>
                <a:ea typeface="한컴산뜻돋움"/>
              </a:rPr>
              <a:t>&lt;input type=button value="&lt;spring:message code='btn.cancel' /&gt;" /&gt;</a:t>
            </a:r>
          </a:p>
          <a:p>
            <a:pPr lvl="0">
              <a:defRPr/>
            </a:pPr>
            <a:r>
              <a:rPr lang="en-US" altLang="ko-KR" sz="1200" b="1">
                <a:latin typeface="한컴산뜻돋움"/>
                <a:ea typeface="한컴산뜻돋움"/>
              </a:rPr>
              <a:t>&lt;input type=button value="&lt;spring:message code='btn.finish' /&gt;" /&gt;</a:t>
            </a:r>
          </a:p>
          <a:p>
            <a:pPr lvl="0">
              <a:defRPr/>
            </a:pPr>
            <a:endParaRPr lang="en-US" altLang="ko-KR" sz="1200" b="1">
              <a:latin typeface="한컴산뜻돋움"/>
              <a:ea typeface="한컴산뜻돋움"/>
            </a:endParaRPr>
          </a:p>
          <a:p>
            <a:pPr lvl="0">
              <a:defRPr/>
            </a:pPr>
            <a:r>
              <a:rPr lang="en-US" altLang="ko-KR" sz="1200" b="1">
                <a:latin typeface="한컴산뜻돋움"/>
                <a:ea typeface="한컴산뜻돋움"/>
              </a:rPr>
              <a:t>&lt;/body&gt;</a:t>
            </a:r>
          </a:p>
          <a:p>
            <a:pPr lvl="0">
              <a:defRPr/>
            </a:pPr>
            <a:r>
              <a:rPr lang="en-US" altLang="ko-KR" sz="1200" b="1">
                <a:latin typeface="한컴산뜻돋움"/>
                <a:ea typeface="한컴산뜻돋움"/>
              </a:rPr>
              <a:t>&lt;/html&gt;</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28.5 </a:t>
            </a:r>
            <a:r>
              <a:rPr lang="ko-KR" altLang="en-US" sz="2800">
                <a:solidFill>
                  <a:schemeClr val="bg1">
                    <a:lumMod val="65000"/>
                  </a:schemeClr>
                </a:solidFill>
              </a:rPr>
              <a:t>스프링 인터셉터 사용하기</a:t>
            </a:r>
            <a:endParaRPr lang="ko-KR" altLang="en-US" sz="2800" spc="-89">
              <a:solidFill>
                <a:srgbClr val="281F3D"/>
              </a:solidFill>
            </a:endParaRPr>
          </a:p>
        </p:txBody>
      </p:sp>
      <p:sp>
        <p:nvSpPr>
          <p:cNvPr id="3" name="TextBox 2"/>
          <p:cNvSpPr txBox="1"/>
          <p:nvPr/>
        </p:nvSpPr>
        <p:spPr>
          <a:xfrm>
            <a:off x="586409" y="1421943"/>
            <a:ext cx="7722704" cy="276999"/>
          </a:xfrm>
          <a:prstGeom prst="rect">
            <a:avLst/>
          </a:prstGeom>
          <a:noFill/>
        </p:spPr>
        <p:txBody>
          <a:bodyPr wrap="square">
            <a:spAutoFit/>
          </a:bodyPr>
          <a:lstStyle/>
          <a:p>
            <a:pPr lvl="0"/>
            <a:r>
              <a:rPr lang="en-US" altLang="ko-KR" sz="1200" b="1">
                <a:latin typeface="+mj-ea"/>
                <a:ea typeface="+mj-ea"/>
              </a:rPr>
              <a:t>10. </a:t>
            </a:r>
            <a:r>
              <a:rPr lang="en-US" altLang="ko-KR" sz="1200">
                <a:latin typeface="+mj-ea"/>
                <a:ea typeface="+mj-ea"/>
              </a:rPr>
              <a:t>http://localhost:8090/pro28/test/locale.do</a:t>
            </a:r>
            <a:r>
              <a:rPr lang="ko-KR" altLang="en-US" sz="1200">
                <a:latin typeface="+mj-ea"/>
                <a:ea typeface="+mj-ea"/>
              </a:rPr>
              <a:t>로 최초 요청 시 한글로 표시됩니다</a:t>
            </a:r>
            <a:r>
              <a:rPr lang="en-US" altLang="ko-KR" sz="1200">
                <a:latin typeface="+mj-ea"/>
                <a:ea typeface="+mj-ea"/>
              </a:rPr>
              <a:t>.</a:t>
            </a:r>
            <a:endParaRPr lang="ko-KR" altLang="en-US" sz="1200">
              <a:latin typeface="+mj-ea"/>
              <a:ea typeface="+mj-ea"/>
            </a:endParaRPr>
          </a:p>
        </p:txBody>
      </p:sp>
      <p:pic>
        <p:nvPicPr>
          <p:cNvPr id="6" name="그림 5"/>
          <p:cNvPicPr/>
          <p:nvPr/>
        </p:nvPicPr>
        <p:blipFill rotWithShape="1">
          <a:blip r:embed="rId2">
            <a:alphaModFix/>
            <a:lum/>
          </a:blip>
          <a:stretch>
            <a:fillRect/>
          </a:stretch>
        </p:blipFill>
        <p:spPr>
          <a:xfrm>
            <a:off x="2299045" y="1791114"/>
            <a:ext cx="3571875" cy="2838450"/>
          </a:xfrm>
          <a:prstGeom prst="rect">
            <a:avLst/>
          </a:prstGeom>
          <a:ln>
            <a:solidFill>
              <a:schemeClr val="tx1"/>
            </a:solid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28.5 </a:t>
            </a:r>
            <a:r>
              <a:rPr lang="ko-KR" altLang="en-US" sz="2800">
                <a:solidFill>
                  <a:schemeClr val="bg1">
                    <a:lumMod val="65000"/>
                  </a:schemeClr>
                </a:solidFill>
              </a:rPr>
              <a:t>스프링 인터셉터 사용하기</a:t>
            </a:r>
            <a:endParaRPr lang="ko-KR" altLang="en-US" sz="2800" spc="-89">
              <a:solidFill>
                <a:srgbClr val="281F3D"/>
              </a:solidFill>
            </a:endParaRPr>
          </a:p>
        </p:txBody>
      </p:sp>
      <p:sp>
        <p:nvSpPr>
          <p:cNvPr id="3" name="TextBox 2"/>
          <p:cNvSpPr txBox="1"/>
          <p:nvPr/>
        </p:nvSpPr>
        <p:spPr>
          <a:xfrm>
            <a:off x="695739" y="1342430"/>
            <a:ext cx="7265504" cy="265390"/>
          </a:xfrm>
          <a:prstGeom prst="rect">
            <a:avLst/>
          </a:prstGeom>
          <a:noFill/>
        </p:spPr>
        <p:txBody>
          <a:bodyPr wrap="square">
            <a:spAutoFit/>
          </a:bodyPr>
          <a:lstStyle/>
          <a:p>
            <a:pPr lvl="0"/>
            <a:r>
              <a:rPr lang="en-US" altLang="ko-KR" sz="1200" b="1">
                <a:latin typeface="+mj-ea"/>
                <a:ea typeface="+mj-ea"/>
              </a:rPr>
              <a:t>11. </a:t>
            </a:r>
            <a:r>
              <a:rPr lang="en-US" altLang="ko-KR" sz="1200">
                <a:latin typeface="+mj-ea"/>
                <a:ea typeface="+mj-ea"/>
              </a:rPr>
              <a:t>ENGLISH</a:t>
            </a:r>
            <a:r>
              <a:rPr lang="ko-KR" altLang="en-US" sz="1200">
                <a:latin typeface="+mj-ea"/>
                <a:ea typeface="+mj-ea"/>
              </a:rPr>
              <a:t>를 클릭하면 페이지의 텍스트가 영어로 표시됩니다</a:t>
            </a:r>
            <a:r>
              <a:rPr lang="en-US" altLang="ko-KR" sz="1200">
                <a:latin typeface="+mj-ea"/>
                <a:ea typeface="+mj-ea"/>
              </a:rPr>
              <a:t>.</a:t>
            </a:r>
            <a:endParaRPr lang="ko-KR" altLang="en-US" sz="1200">
              <a:latin typeface="+mj-ea"/>
              <a:ea typeface="+mj-ea"/>
            </a:endParaRPr>
          </a:p>
        </p:txBody>
      </p:sp>
      <p:sp>
        <p:nvSpPr>
          <p:cNvPr id="4" name="TextBox 3"/>
          <p:cNvSpPr txBox="1"/>
          <p:nvPr/>
        </p:nvSpPr>
        <p:spPr>
          <a:xfrm>
            <a:off x="695739" y="4114800"/>
            <a:ext cx="7265504" cy="264795"/>
          </a:xfrm>
          <a:prstGeom prst="rect">
            <a:avLst/>
          </a:prstGeom>
          <a:noFill/>
        </p:spPr>
        <p:txBody>
          <a:bodyPr wrap="square">
            <a:spAutoFit/>
          </a:bodyPr>
          <a:lstStyle/>
          <a:p>
            <a:pPr lvl="0"/>
            <a:r>
              <a:rPr lang="en-US" altLang="ko-KR" sz="1200" b="1">
                <a:latin typeface="+mj-ea"/>
                <a:ea typeface="+mj-ea"/>
              </a:rPr>
              <a:t>12. </a:t>
            </a:r>
            <a:r>
              <a:rPr lang="ko-KR" altLang="en-US" sz="1200">
                <a:latin typeface="+mj-ea"/>
                <a:ea typeface="+mj-ea"/>
              </a:rPr>
              <a:t>한국어를 클릭하면 다시 한국어로 표시됩니다</a:t>
            </a:r>
          </a:p>
        </p:txBody>
      </p:sp>
      <p:pic>
        <p:nvPicPr>
          <p:cNvPr id="8" name="그림 7"/>
          <p:cNvPicPr/>
          <p:nvPr/>
        </p:nvPicPr>
        <p:blipFill rotWithShape="1">
          <a:blip r:embed="rId2">
            <a:alphaModFix/>
            <a:lum/>
          </a:blip>
          <a:stretch>
            <a:fillRect/>
          </a:stretch>
        </p:blipFill>
        <p:spPr>
          <a:xfrm>
            <a:off x="2226365" y="1619429"/>
            <a:ext cx="3180024" cy="2395980"/>
          </a:xfrm>
          <a:prstGeom prst="rect">
            <a:avLst/>
          </a:prstGeom>
          <a:ln>
            <a:solidFill>
              <a:schemeClr val="tx1"/>
            </a:solidFill>
          </a:ln>
        </p:spPr>
      </p:pic>
      <p:sp>
        <p:nvSpPr>
          <p:cNvPr id="5" name="직사각형 4"/>
          <p:cNvSpPr/>
          <p:nvPr/>
        </p:nvSpPr>
        <p:spPr>
          <a:xfrm>
            <a:off x="2604052" y="2246245"/>
            <a:ext cx="626165" cy="21866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ko-KR" altLang="en-US"/>
          </a:p>
        </p:txBody>
      </p:sp>
      <p:pic>
        <p:nvPicPr>
          <p:cNvPr id="10" name="그림 9"/>
          <p:cNvPicPr/>
          <p:nvPr/>
        </p:nvPicPr>
        <p:blipFill rotWithShape="1">
          <a:blip r:embed="rId3">
            <a:alphaModFix/>
            <a:lum/>
          </a:blip>
          <a:stretch>
            <a:fillRect/>
          </a:stretch>
        </p:blipFill>
        <p:spPr>
          <a:xfrm>
            <a:off x="2226364" y="4572000"/>
            <a:ext cx="3180024" cy="2195154"/>
          </a:xfrm>
          <a:prstGeom prst="rect">
            <a:avLst/>
          </a:prstGeom>
          <a:ln>
            <a:solidFill>
              <a:schemeClr val="tx1"/>
            </a:solidFill>
          </a:ln>
        </p:spPr>
      </p:pic>
      <p:sp>
        <p:nvSpPr>
          <p:cNvPr id="14" name="직사각형 13"/>
          <p:cNvSpPr/>
          <p:nvPr/>
        </p:nvSpPr>
        <p:spPr>
          <a:xfrm>
            <a:off x="2206486" y="5148471"/>
            <a:ext cx="626165" cy="21866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ko-KR"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28.6 </a:t>
            </a:r>
            <a:r>
              <a:rPr lang="ko-KR" altLang="en-US" sz="2800">
                <a:solidFill>
                  <a:schemeClr val="bg1">
                    <a:lumMod val="65000"/>
                  </a:schemeClr>
                </a:solidFill>
              </a:rPr>
              <a:t>인터셉터 사용해 요청명에서 뷰이름 얻기</a:t>
            </a:r>
            <a:endParaRPr lang="ko-KR" altLang="en-US" sz="2800" spc="-89">
              <a:solidFill>
                <a:srgbClr val="281F3D"/>
              </a:solidFill>
            </a:endParaRPr>
          </a:p>
        </p:txBody>
      </p:sp>
      <p:sp>
        <p:nvSpPr>
          <p:cNvPr id="3" name="TextBox 2"/>
          <p:cNvSpPr txBox="1"/>
          <p:nvPr/>
        </p:nvSpPr>
        <p:spPr>
          <a:xfrm>
            <a:off x="586409" y="1451761"/>
            <a:ext cx="5705061" cy="276999"/>
          </a:xfrm>
          <a:prstGeom prst="rect">
            <a:avLst/>
          </a:prstGeom>
          <a:noFill/>
        </p:spPr>
        <p:txBody>
          <a:bodyPr wrap="square">
            <a:spAutoFit/>
          </a:bodyPr>
          <a:lstStyle/>
          <a:p>
            <a:pPr lvl="0">
              <a:defRPr/>
            </a:pPr>
            <a:r>
              <a:rPr lang="en-US" altLang="ko-KR" sz="1200" b="1">
                <a:latin typeface="+mj-ea"/>
                <a:ea typeface="+mj-ea"/>
              </a:rPr>
              <a:t>1. </a:t>
            </a:r>
            <a:r>
              <a:rPr lang="ko-KR" altLang="en-US" sz="1200">
                <a:latin typeface="+mj-ea"/>
                <a:ea typeface="+mj-ea"/>
              </a:rPr>
              <a:t>실습에 필요한 파일은 다음과 같습니다</a:t>
            </a:r>
            <a:r>
              <a:rPr lang="en-US" altLang="ko-KR" sz="1200">
                <a:latin typeface="+mj-ea"/>
                <a:ea typeface="+mj-ea"/>
              </a:rPr>
              <a:t>.</a:t>
            </a:r>
            <a:endParaRPr lang="ko-KR" altLang="en-US" sz="1200">
              <a:latin typeface="+mj-ea"/>
              <a:ea typeface="+mj-ea"/>
            </a:endParaRPr>
          </a:p>
        </p:txBody>
      </p:sp>
      <p:pic>
        <p:nvPicPr>
          <p:cNvPr id="6" name="그림 5"/>
          <p:cNvPicPr/>
          <p:nvPr/>
        </p:nvPicPr>
        <p:blipFill rotWithShape="1">
          <a:blip r:embed="rId2">
            <a:alphaModFix/>
            <a:lum/>
          </a:blip>
          <a:stretch>
            <a:fillRect/>
          </a:stretch>
        </p:blipFill>
        <p:spPr>
          <a:xfrm>
            <a:off x="2616830" y="2692851"/>
            <a:ext cx="2657475" cy="2914650"/>
          </a:xfrm>
          <a:prstGeom prst="rect">
            <a:avLst/>
          </a:prstGeom>
          <a:ln>
            <a:solidFill>
              <a:schemeClr val="tx1"/>
            </a:solidFill>
          </a:ln>
        </p:spPr>
      </p:pic>
      <p:sp>
        <p:nvSpPr>
          <p:cNvPr id="13" name="직사각형 12"/>
          <p:cNvSpPr txBox="1"/>
          <p:nvPr/>
        </p:nvSpPr>
        <p:spPr>
          <a:xfrm>
            <a:off x="2520280" y="1747752"/>
            <a:ext cx="1870195" cy="300990"/>
          </a:xfrm>
          <a:prstGeom prst="rect">
            <a:avLst/>
          </a:prstGeom>
          <a:ln w="9525" cap="flat" cmpd="sng">
            <a:solidFill>
              <a:srgbClr val="FF0000"/>
            </a:solidFill>
            <a:prstDash val="solid"/>
            <a:round/>
          </a:ln>
        </p:spPr>
        <p:txBody>
          <a:bodyPr wrap="square">
            <a:spAutoFit/>
          </a:bodyPr>
          <a:lstStyle/>
          <a:p>
            <a:pPr>
              <a:defRPr/>
            </a:pPr>
            <a:r>
              <a:rPr lang="en-US" altLang="ko-KR" sz="1400" b="1">
                <a:latin typeface="함초롬돋움"/>
                <a:ea typeface="함초롬돋움"/>
              </a:rPr>
              <a:t>pro</a:t>
            </a:r>
            <a:r>
              <a:rPr lang="ko-KR" altLang="en-US" sz="1400" b="1">
                <a:latin typeface="함초롬돋움"/>
                <a:ea typeface="함초롬돋움"/>
              </a:rPr>
              <a:t>27</a:t>
            </a:r>
            <a:r>
              <a:rPr lang="en-US" altLang="ko-KR" sz="1400" b="1">
                <a:latin typeface="함초롬돋움"/>
                <a:ea typeface="함초롬돋움"/>
              </a:rPr>
              <a:t> </a:t>
            </a:r>
            <a:r>
              <a:rPr lang="ko-KR" altLang="en-US" sz="1400" b="1">
                <a:latin typeface="함초롬돋움"/>
                <a:ea typeface="함초롬돋움"/>
              </a:rPr>
              <a:t>에서 코드 구현</a:t>
            </a:r>
          </a:p>
        </p:txBody>
      </p:sp>
      <p:sp>
        <p:nvSpPr>
          <p:cNvPr id="14" name="직사각형 13"/>
          <p:cNvSpPr txBox="1"/>
          <p:nvPr/>
        </p:nvSpPr>
        <p:spPr>
          <a:xfrm>
            <a:off x="2505385" y="2106103"/>
            <a:ext cx="5212607" cy="446446"/>
          </a:xfrm>
          <a:prstGeom prst="rect">
            <a:avLst/>
          </a:prstGeom>
        </p:spPr>
        <p:txBody>
          <a:bodyPr wrap="square">
            <a:spAutoFit/>
          </a:bodyPr>
          <a:lstStyle/>
          <a:p>
            <a:pPr>
              <a:defRPr/>
            </a:pPr>
            <a:r>
              <a:rPr lang="en-US" altLang="ko-KR" sz="1200" b="1">
                <a:solidFill>
                  <a:srgbClr val="FF0000"/>
                </a:solidFill>
              </a:rPr>
              <a:t>pro </a:t>
            </a:r>
            <a:r>
              <a:rPr lang="ko-KR" altLang="en-US" sz="1200" b="1">
                <a:solidFill>
                  <a:srgbClr val="FF0000"/>
                </a:solidFill>
              </a:rPr>
              <a:t>28의 다국어</a:t>
            </a:r>
            <a:r>
              <a:rPr lang="en-US" altLang="ko-KR" sz="1200" b="1">
                <a:solidFill>
                  <a:srgbClr val="FF0000"/>
                </a:solidFill>
              </a:rPr>
              <a:t> </a:t>
            </a:r>
            <a:r>
              <a:rPr lang="ko-KR" altLang="en-US" sz="1200" b="1">
                <a:solidFill>
                  <a:srgbClr val="FF0000"/>
                </a:solidFill>
              </a:rPr>
              <a:t>인터셉터와 중복을 피하기 위해서</a:t>
            </a:r>
          </a:p>
          <a:p>
            <a:pPr>
              <a:defRPr/>
            </a:pPr>
            <a:r>
              <a:rPr lang="ko-KR" altLang="en-US" sz="1200" b="1">
                <a:solidFill>
                  <a:srgbClr val="FF0000"/>
                </a:solidFill>
              </a:rPr>
              <a:t> </a:t>
            </a:r>
            <a:r>
              <a:rPr lang="en-US" altLang="ko-KR" sz="1200" b="1">
                <a:solidFill>
                  <a:srgbClr val="FF0000"/>
                </a:solidFill>
              </a:rPr>
              <a:t>pro27</a:t>
            </a:r>
            <a:r>
              <a:rPr lang="ko-KR" altLang="en-US" sz="1200" b="1">
                <a:solidFill>
                  <a:srgbClr val="FF0000"/>
                </a:solidFill>
              </a:rPr>
              <a:t>의 </a:t>
            </a:r>
            <a:r>
              <a:rPr lang="en-US" altLang="ko-KR" sz="1200" b="1">
                <a:solidFill>
                  <a:srgbClr val="FF0000"/>
                </a:solidFill>
              </a:rPr>
              <a:t>getViewName </a:t>
            </a:r>
            <a:r>
              <a:rPr lang="ko-KR" altLang="en-US" sz="1200" b="1">
                <a:solidFill>
                  <a:srgbClr val="FF0000"/>
                </a:solidFill>
              </a:rPr>
              <a:t>인터셉터에서 구현한다.</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28.6 </a:t>
            </a:r>
            <a:r>
              <a:rPr lang="ko-KR" altLang="en-US" sz="2800">
                <a:solidFill>
                  <a:schemeClr val="bg1">
                    <a:lumMod val="65000"/>
                  </a:schemeClr>
                </a:solidFill>
              </a:rPr>
              <a:t>인터셉터 사용해 요청명에서 뷰이름 얻기</a:t>
            </a:r>
            <a:endParaRPr lang="ko-KR" altLang="en-US" sz="2800" spc="-89">
              <a:solidFill>
                <a:srgbClr val="281F3D"/>
              </a:solidFill>
            </a:endParaRPr>
          </a:p>
        </p:txBody>
      </p:sp>
      <p:sp>
        <p:nvSpPr>
          <p:cNvPr id="4" name="TextBox 3"/>
          <p:cNvSpPr txBox="1"/>
          <p:nvPr/>
        </p:nvSpPr>
        <p:spPr>
          <a:xfrm>
            <a:off x="586409" y="1520687"/>
            <a:ext cx="7066721" cy="276999"/>
          </a:xfrm>
          <a:prstGeom prst="rect">
            <a:avLst/>
          </a:prstGeom>
          <a:noFill/>
        </p:spPr>
        <p:txBody>
          <a:bodyPr wrap="square">
            <a:spAutoFit/>
          </a:bodyPr>
          <a:lstStyle/>
          <a:p>
            <a:pPr lvl="0"/>
            <a:r>
              <a:rPr lang="en-US" altLang="ko-KR" sz="1200" b="1">
                <a:latin typeface="+mj-ea"/>
                <a:ea typeface="+mj-ea"/>
              </a:rPr>
              <a:t>2. </a:t>
            </a:r>
            <a:r>
              <a:rPr lang="en-US" altLang="ko-KR" sz="1200">
                <a:latin typeface="+mj-ea"/>
                <a:ea typeface="+mj-ea"/>
              </a:rPr>
              <a:t>servlet-context.xml</a:t>
            </a:r>
            <a:r>
              <a:rPr lang="ko-KR" altLang="en-US" sz="1200">
                <a:latin typeface="+mj-ea"/>
                <a:ea typeface="+mj-ea"/>
              </a:rPr>
              <a:t>에 인터셉터를 설정합니다</a:t>
            </a:r>
          </a:p>
        </p:txBody>
      </p:sp>
      <p:grpSp>
        <p:nvGrpSpPr>
          <p:cNvPr id="5" name="그룹 4"/>
          <p:cNvGrpSpPr/>
          <p:nvPr/>
        </p:nvGrpSpPr>
        <p:grpSpPr>
          <a:xfrm>
            <a:off x="1134723" y="1898374"/>
            <a:ext cx="6495014" cy="4750903"/>
            <a:chOff x="447675" y="1828800"/>
            <a:chExt cx="8278467" cy="6305136"/>
          </a:xfrm>
        </p:grpSpPr>
        <p:pic>
          <p:nvPicPr>
            <p:cNvPr id="64514" name="Picture 2"/>
            <p:cNvPicPr>
              <a:picLocks noChangeAspect="1" noChangeArrowheads="1"/>
            </p:cNvPicPr>
            <p:nvPr/>
          </p:nvPicPr>
          <p:blipFill rotWithShape="1">
            <a:blip r:embed="rId2">
              <a:alphaModFix/>
              <a:lum/>
            </a:blip>
            <a:srcRect/>
            <a:stretch>
              <a:fillRect/>
            </a:stretch>
          </p:blipFill>
          <p:spPr>
            <a:xfrm>
              <a:off x="447675" y="1828800"/>
              <a:ext cx="8248650" cy="3200400"/>
            </a:xfrm>
            <a:prstGeom prst="rect">
              <a:avLst/>
            </a:prstGeom>
            <a:noFill/>
            <a:ln>
              <a:noFill/>
            </a:ln>
          </p:spPr>
        </p:pic>
        <p:pic>
          <p:nvPicPr>
            <p:cNvPr id="64515" name="Picture 3"/>
            <p:cNvPicPr>
              <a:picLocks noChangeAspect="1" noChangeArrowheads="1"/>
            </p:cNvPicPr>
            <p:nvPr/>
          </p:nvPicPr>
          <p:blipFill rotWithShape="1">
            <a:blip r:embed="rId3">
              <a:alphaModFix/>
              <a:lum/>
            </a:blip>
            <a:srcRect/>
            <a:stretch>
              <a:fillRect/>
            </a:stretch>
          </p:blipFill>
          <p:spPr>
            <a:xfrm>
              <a:off x="477492" y="5019261"/>
              <a:ext cx="8248650" cy="3114675"/>
            </a:xfrm>
            <a:prstGeom prst="rect">
              <a:avLst/>
            </a:prstGeom>
            <a:noFill/>
            <a:ln>
              <a:noFill/>
            </a:ln>
          </p:spPr>
        </p:pic>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defRPr/>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defRPr/>
            </a:pPr>
            <a:r>
              <a:rPr lang="en-US" altLang="ko-KR" sz="2800">
                <a:solidFill>
                  <a:schemeClr val="bg1">
                    <a:lumMod val="65000"/>
                  </a:schemeClr>
                </a:solidFill>
              </a:rPr>
              <a:t>28.6 </a:t>
            </a:r>
            <a:r>
              <a:rPr lang="ko-KR" altLang="en-US" sz="2800">
                <a:solidFill>
                  <a:schemeClr val="bg1">
                    <a:lumMod val="65000"/>
                  </a:schemeClr>
                </a:solidFill>
              </a:rPr>
              <a:t>인터셉터 사용해 요청명에서 뷰이름 얻기</a:t>
            </a:r>
            <a:endParaRPr lang="ko-KR" altLang="en-US" sz="2800" spc="-89">
              <a:solidFill>
                <a:srgbClr val="281F3D"/>
              </a:solidFill>
            </a:endParaRPr>
          </a:p>
        </p:txBody>
      </p:sp>
      <p:sp>
        <p:nvSpPr>
          <p:cNvPr id="64516" name="직사각형 64515"/>
          <p:cNvSpPr txBox="1"/>
          <p:nvPr/>
        </p:nvSpPr>
        <p:spPr>
          <a:xfrm>
            <a:off x="0" y="611254"/>
            <a:ext cx="9144000" cy="4657064"/>
          </a:xfrm>
          <a:prstGeom prst="rect">
            <a:avLst/>
          </a:prstGeom>
          <a:solidFill>
            <a:schemeClr val="lt1"/>
          </a:solidFill>
          <a:ln w="9525" cap="flat" cmpd="sng">
            <a:solidFill>
              <a:schemeClr val="accent1"/>
            </a:solidFill>
            <a:prstDash val="solid"/>
            <a:round/>
          </a:ln>
        </p:spPr>
        <p:txBody>
          <a:bodyPr wrap="square">
            <a:spAutoFit/>
          </a:bodyPr>
          <a:lstStyle/>
          <a:p>
            <a:pPr>
              <a:defRPr/>
            </a:pPr>
            <a:r>
              <a:rPr lang="ko-KR" altLang="en-US" sz="1200" b="1">
                <a:latin typeface="한컴산뜻돋움"/>
                <a:ea typeface="한컴산뜻돋움"/>
              </a:rPr>
              <a:t>&lt;?xml version="1.0" encoding="UTF-8"?&gt;</a:t>
            </a:r>
          </a:p>
          <a:p>
            <a:pPr>
              <a:defRPr/>
            </a:pPr>
            <a:r>
              <a:rPr lang="ko-KR" altLang="en-US" sz="1200" b="1">
                <a:latin typeface="한컴산뜻돋움"/>
                <a:ea typeface="한컴산뜻돋움"/>
              </a:rPr>
              <a:t>&lt;beans:beans</a:t>
            </a:r>
          </a:p>
          <a:p>
            <a:pPr>
              <a:defRPr/>
            </a:pPr>
            <a:r>
              <a:rPr lang="ko-KR" altLang="en-US" sz="1200" b="1">
                <a:ea typeface="한컴산뜻돋움"/>
              </a:rPr>
              <a:t>	</a:t>
            </a:r>
            <a:r>
              <a:rPr lang="ko-KR" altLang="en-US" sz="1200" b="1">
                <a:latin typeface="한컴산뜻돋움"/>
                <a:ea typeface="한컴산뜻돋움"/>
              </a:rPr>
              <a:t>xmlns="http://www.springframework.org/schema/mvc"</a:t>
            </a:r>
          </a:p>
          <a:p>
            <a:pPr>
              <a:defRPr/>
            </a:pPr>
            <a:r>
              <a:rPr lang="ko-KR" altLang="en-US" sz="1200" b="1">
                <a:ea typeface="한컴산뜻돋움"/>
              </a:rPr>
              <a:t>	</a:t>
            </a:r>
            <a:r>
              <a:rPr lang="ko-KR" altLang="en-US" sz="1200" b="1">
                <a:latin typeface="한컴산뜻돋움"/>
                <a:ea typeface="한컴산뜻돋움"/>
              </a:rPr>
              <a:t>xmlns:xsi="http://www.w3.org/2001/XMLSchema-instance"</a:t>
            </a:r>
          </a:p>
          <a:p>
            <a:pPr>
              <a:defRPr/>
            </a:pPr>
            <a:r>
              <a:rPr lang="ko-KR" altLang="en-US" sz="1200" b="1">
                <a:ea typeface="한컴산뜻돋움"/>
              </a:rPr>
              <a:t>	</a:t>
            </a:r>
            <a:r>
              <a:rPr lang="ko-KR" altLang="en-US" sz="1200" b="1">
                <a:latin typeface="한컴산뜻돋움"/>
                <a:ea typeface="한컴산뜻돋움"/>
              </a:rPr>
              <a:t>xmlns:beans="http://www.springframework.org/schema/beans"</a:t>
            </a:r>
          </a:p>
          <a:p>
            <a:pPr>
              <a:defRPr/>
            </a:pPr>
            <a:r>
              <a:rPr lang="ko-KR" altLang="en-US" sz="1200" b="1">
                <a:solidFill>
                  <a:srgbClr val="FF0000"/>
                </a:solidFill>
                <a:ea typeface="한컴산뜻돋움"/>
              </a:rPr>
              <a:t>	</a:t>
            </a:r>
            <a:r>
              <a:rPr lang="ko-KR" altLang="en-US" sz="1200" b="1">
                <a:solidFill>
                  <a:srgbClr val="FF0000"/>
                </a:solidFill>
                <a:latin typeface="한컴산뜻돋움"/>
                <a:ea typeface="한컴산뜻돋움"/>
              </a:rPr>
              <a:t>xmlns:mvc="http://www.springframework.org/schema/mvc"</a:t>
            </a:r>
          </a:p>
          <a:p>
            <a:pPr>
              <a:defRPr/>
            </a:pPr>
            <a:r>
              <a:rPr lang="ko-KR" altLang="en-US" sz="1200" b="1">
                <a:ea typeface="한컴산뜻돋움"/>
              </a:rPr>
              <a:t>	</a:t>
            </a:r>
            <a:r>
              <a:rPr lang="ko-KR" altLang="en-US" sz="1200" b="1">
                <a:latin typeface="한컴산뜻돋움"/>
                <a:ea typeface="한컴산뜻돋움"/>
              </a:rPr>
              <a:t>xmlns:context="http://www.springframework.org/schema/context"</a:t>
            </a:r>
          </a:p>
          <a:p>
            <a:pPr>
              <a:defRPr/>
            </a:pPr>
            <a:r>
              <a:rPr lang="ko-KR" altLang="en-US" sz="1200" b="1">
                <a:ea typeface="한컴산뜻돋움"/>
              </a:rPr>
              <a:t>	</a:t>
            </a:r>
            <a:r>
              <a:rPr lang="ko-KR" altLang="en-US" sz="1200" b="1">
                <a:latin typeface="한컴산뜻돋움"/>
                <a:ea typeface="한컴산뜻돋움"/>
              </a:rPr>
              <a:t>xsi:schemaLocation="http://www.springframework.org/schema/mvc http://www.springframework.org/schema/mvc/spring-mvc.xsd</a:t>
            </a:r>
          </a:p>
          <a:p>
            <a:pPr>
              <a:defRPr/>
            </a:pPr>
            <a:r>
              <a:rPr lang="ko-KR" altLang="en-US" sz="1200" b="1">
                <a:ea typeface="한컴산뜻돋움"/>
              </a:rPr>
              <a:t>		</a:t>
            </a:r>
            <a:r>
              <a:rPr lang="ko-KR" altLang="en-US" sz="1200" b="1">
                <a:latin typeface="한컴산뜻돋움"/>
                <a:ea typeface="한컴산뜻돋움"/>
              </a:rPr>
              <a:t>http://www.springframework.org/schema/beans http://www.springframework.org/schema/beans/spring-beans.xsd</a:t>
            </a:r>
          </a:p>
          <a:p>
            <a:pPr>
              <a:defRPr/>
            </a:pPr>
            <a:r>
              <a:rPr lang="ko-KR" altLang="en-US" sz="1200" b="1">
                <a:ea typeface="한컴산뜻돋움"/>
              </a:rPr>
              <a:t>		</a:t>
            </a:r>
            <a:r>
              <a:rPr lang="ko-KR" altLang="en-US" sz="1200" b="1">
                <a:latin typeface="한컴산뜻돋움"/>
                <a:ea typeface="한컴산뜻돋움"/>
              </a:rPr>
              <a:t>http://www.springframework.org/schema/context http://www.springframework.org/schema/context/spring-context.xsd"&gt;</a:t>
            </a:r>
          </a:p>
          <a:p>
            <a:pPr>
              <a:defRPr/>
            </a:pPr>
            <a:endParaRPr lang="ko-KR" altLang="en-US" sz="1200" b="1">
              <a:latin typeface="한컴산뜻돋움"/>
              <a:ea typeface="한컴산뜻돋움"/>
            </a:endParaRPr>
          </a:p>
          <a:p>
            <a:pPr>
              <a:defRPr/>
            </a:pPr>
            <a:r>
              <a:rPr lang="ko-KR" altLang="en-US" sz="1200" b="1">
                <a:ea typeface="한컴산뜻돋움"/>
              </a:rPr>
              <a:t>	</a:t>
            </a:r>
            <a:r>
              <a:rPr lang="ko-KR" altLang="en-US" sz="1200" b="1">
                <a:latin typeface="한컴산뜻돋움"/>
                <a:ea typeface="한컴산뜻돋움"/>
              </a:rPr>
              <a:t>&lt;!-- DispatcherServlet Context: defines this servlet's request-processing </a:t>
            </a:r>
          </a:p>
          <a:p>
            <a:pPr>
              <a:defRPr/>
            </a:pPr>
            <a:r>
              <a:rPr lang="ko-KR" altLang="en-US" sz="1200" b="1">
                <a:ea typeface="한컴산뜻돋움"/>
              </a:rPr>
              <a:t>		</a:t>
            </a:r>
            <a:r>
              <a:rPr lang="ko-KR" altLang="en-US" sz="1200" b="1">
                <a:latin typeface="한컴산뜻돋움"/>
                <a:ea typeface="한컴산뜻돋움"/>
              </a:rPr>
              <a:t>infrastructure --&gt;</a:t>
            </a:r>
          </a:p>
          <a:p>
            <a:pPr>
              <a:defRPr/>
            </a:pPr>
            <a:endParaRPr lang="ko-KR" altLang="en-US" sz="1200" b="1">
              <a:latin typeface="한컴산뜻돋움"/>
              <a:ea typeface="한컴산뜻돋움"/>
            </a:endParaRPr>
          </a:p>
          <a:p>
            <a:pPr>
              <a:defRPr/>
            </a:pPr>
            <a:r>
              <a:rPr lang="ko-KR" altLang="en-US" sz="1200" b="1">
                <a:latin typeface="한컴산뜻돋움"/>
                <a:ea typeface="한컴산뜻돋움"/>
              </a:rPr>
              <a:t>                :                                 :</a:t>
            </a:r>
          </a:p>
          <a:p>
            <a:pPr>
              <a:defRPr/>
            </a:pPr>
            <a:r>
              <a:rPr lang="ko-KR" altLang="en-US" sz="1200" b="1">
                <a:solidFill>
                  <a:srgbClr val="FF0000"/>
                </a:solidFill>
                <a:latin typeface="한컴산뜻돋움"/>
                <a:ea typeface="한컴산뜻돋움"/>
              </a:rPr>
              <a:t> &lt;mvc:interceptors&gt;</a:t>
            </a:r>
          </a:p>
          <a:p>
            <a:pPr>
              <a:defRPr/>
            </a:pPr>
            <a:r>
              <a:rPr lang="ko-KR" altLang="en-US" sz="1200" b="1">
                <a:solidFill>
                  <a:srgbClr val="FF0000"/>
                </a:solidFill>
                <a:latin typeface="한컴산뜻돋움"/>
                <a:ea typeface="한컴산뜻돋움"/>
              </a:rPr>
              <a:t>    </a:t>
            </a:r>
            <a:r>
              <a:rPr lang="ko-KR" altLang="en-US" sz="1200" b="1">
                <a:solidFill>
                  <a:srgbClr val="FF0000"/>
                </a:solidFill>
                <a:ea typeface="한컴산뜻돋움"/>
              </a:rPr>
              <a:t>	</a:t>
            </a:r>
            <a:r>
              <a:rPr lang="ko-KR" altLang="en-US" sz="1200" b="1">
                <a:solidFill>
                  <a:srgbClr val="FF0000"/>
                </a:solidFill>
                <a:latin typeface="한컴산뜻돋움"/>
                <a:ea typeface="한컴산뜻돋움"/>
              </a:rPr>
              <a:t>&lt;mvc:interceptor&gt;</a:t>
            </a:r>
          </a:p>
          <a:p>
            <a:pPr>
              <a:defRPr/>
            </a:pPr>
            <a:r>
              <a:rPr lang="ko-KR" altLang="en-US" sz="1200" b="1">
                <a:solidFill>
                  <a:srgbClr val="FF0000"/>
                </a:solidFill>
                <a:ea typeface="한컴산뜻돋움"/>
              </a:rPr>
              <a:t>	</a:t>
            </a:r>
            <a:r>
              <a:rPr lang="ko-KR" altLang="en-US" sz="1200" b="1">
                <a:solidFill>
                  <a:srgbClr val="FF0000"/>
                </a:solidFill>
                <a:latin typeface="한컴산뜻돋움"/>
                <a:ea typeface="한컴산뜻돋움"/>
              </a:rPr>
              <a:t>      &lt;mvc:mapping path="/*/*.do"/&gt;</a:t>
            </a:r>
          </a:p>
          <a:p>
            <a:pPr>
              <a:defRPr/>
            </a:pPr>
            <a:r>
              <a:rPr lang="ko-KR" altLang="en-US" sz="1200" b="1">
                <a:solidFill>
                  <a:srgbClr val="FF0000"/>
                </a:solidFill>
                <a:ea typeface="한컴산뜻돋움"/>
              </a:rPr>
              <a:t>	</a:t>
            </a:r>
            <a:r>
              <a:rPr lang="ko-KR" altLang="en-US" sz="1200" b="1">
                <a:solidFill>
                  <a:srgbClr val="FF0000"/>
                </a:solidFill>
                <a:latin typeface="한컴산뜻돋움"/>
                <a:ea typeface="한컴산뜻돋움"/>
              </a:rPr>
              <a:t>   &lt;beans:bean class="com.myspring.pro27.member.interceptor.ViewNameInterceptor" /&gt;</a:t>
            </a:r>
          </a:p>
          <a:p>
            <a:pPr>
              <a:defRPr/>
            </a:pPr>
            <a:r>
              <a:rPr lang="ko-KR" altLang="en-US" sz="1200" b="1">
                <a:solidFill>
                  <a:srgbClr val="FF0000"/>
                </a:solidFill>
                <a:ea typeface="한컴산뜻돋움"/>
              </a:rPr>
              <a:t>	</a:t>
            </a:r>
            <a:r>
              <a:rPr lang="ko-KR" altLang="en-US" sz="1200" b="1">
                <a:solidFill>
                  <a:srgbClr val="FF0000"/>
                </a:solidFill>
                <a:latin typeface="한컴산뜻돋움"/>
                <a:ea typeface="한컴산뜻돋움"/>
              </a:rPr>
              <a:t>&lt;/mvc:interceptor&gt;</a:t>
            </a:r>
          </a:p>
          <a:p>
            <a:pPr>
              <a:defRPr/>
            </a:pPr>
            <a:r>
              <a:rPr lang="ko-KR" altLang="en-US" sz="1200" b="1">
                <a:solidFill>
                  <a:srgbClr val="FF0000"/>
                </a:solidFill>
                <a:latin typeface="한컴산뜻돋움"/>
                <a:ea typeface="한컴산뜻돋움"/>
              </a:rPr>
              <a:t>&lt;/mvc:interceptors&gt;</a:t>
            </a:r>
          </a:p>
          <a:p>
            <a:pPr>
              <a:defRPr/>
            </a:pPr>
            <a:r>
              <a:rPr lang="ko-KR" altLang="en-US" sz="1200" b="1">
                <a:solidFill>
                  <a:srgbClr val="FF0000"/>
                </a:solidFill>
                <a:latin typeface="한컴산뜻돋움"/>
                <a:ea typeface="한컴산뜻돋움"/>
              </a:rPr>
              <a:t> </a:t>
            </a:r>
            <a:r>
              <a:rPr lang="ko-KR" altLang="en-US" sz="1200" b="1">
                <a:solidFill>
                  <a:schemeClr val="bg1">
                    <a:lumMod val="10000"/>
                  </a:schemeClr>
                </a:solidFill>
                <a:latin typeface="한컴산뜻돋움"/>
                <a:ea typeface="한컴산뜻돋움"/>
              </a:rPr>
              <a:t>                :                                   :</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5119" y="-18854"/>
            <a:ext cx="6400800" cy="473204"/>
          </a:xfrm>
          <a:prstGeom prst="rect">
            <a:avLst/>
          </a:prstGeom>
          <a:noFill/>
        </p:spPr>
        <p:txBody>
          <a:bodyPr wrap="square">
            <a:spAutoFit/>
          </a:bodyPr>
          <a:lstStyle/>
          <a:p>
            <a:pPr>
              <a:lnSpc>
                <a:spcPct val="165000"/>
              </a:lnSpc>
            </a:pPr>
            <a:r>
              <a:rPr lang="en-US" altLang="ko-KR" sz="1500">
                <a:solidFill>
                  <a:schemeClr val="bg1">
                    <a:lumMod val="65000"/>
                  </a:schemeClr>
                </a:solidFill>
              </a:rPr>
              <a:t>28</a:t>
            </a:r>
            <a:r>
              <a:rPr lang="ko-KR" altLang="en-US" sz="1500">
                <a:solidFill>
                  <a:schemeClr val="bg1">
                    <a:lumMod val="65000"/>
                  </a:schemeClr>
                </a:solidFill>
              </a:rPr>
              <a:t>장 스프링에서 지원하는 여러 가지 기능</a:t>
            </a:r>
            <a:endParaRPr lang="ko-KR" altLang="en-US" sz="1500"/>
          </a:p>
        </p:txBody>
      </p:sp>
      <p:sp>
        <p:nvSpPr>
          <p:cNvPr id="12" name="TextBox 11"/>
          <p:cNvSpPr txBox="1"/>
          <p:nvPr/>
        </p:nvSpPr>
        <p:spPr>
          <a:xfrm>
            <a:off x="586409" y="711235"/>
            <a:ext cx="7464285" cy="523220"/>
          </a:xfrm>
          <a:prstGeom prst="rect">
            <a:avLst/>
          </a:prstGeom>
          <a:noFill/>
        </p:spPr>
        <p:txBody>
          <a:bodyPr wrap="square" anchor="ctr">
            <a:spAutoFit/>
          </a:bodyPr>
          <a:lstStyle/>
          <a:p>
            <a:pPr algn="ctr"/>
            <a:r>
              <a:rPr lang="en-US" altLang="ko-KR" sz="2800">
                <a:solidFill>
                  <a:schemeClr val="bg1">
                    <a:lumMod val="65000"/>
                  </a:schemeClr>
                </a:solidFill>
              </a:rPr>
              <a:t>28.6 </a:t>
            </a:r>
            <a:r>
              <a:rPr lang="ko-KR" altLang="en-US" sz="2800">
                <a:solidFill>
                  <a:schemeClr val="bg1">
                    <a:lumMod val="65000"/>
                  </a:schemeClr>
                </a:solidFill>
              </a:rPr>
              <a:t>인터셉터 사용해 요청명에서 뷰이름 얻기</a:t>
            </a:r>
            <a:endParaRPr lang="ko-KR" altLang="en-US" sz="2800" spc="-89">
              <a:solidFill>
                <a:srgbClr val="281F3D"/>
              </a:solidFill>
            </a:endParaRPr>
          </a:p>
        </p:txBody>
      </p:sp>
      <p:sp>
        <p:nvSpPr>
          <p:cNvPr id="3" name="TextBox 2"/>
          <p:cNvSpPr txBox="1"/>
          <p:nvPr/>
        </p:nvSpPr>
        <p:spPr>
          <a:xfrm>
            <a:off x="586409" y="1500809"/>
            <a:ext cx="7573617" cy="276999"/>
          </a:xfrm>
          <a:prstGeom prst="rect">
            <a:avLst/>
          </a:prstGeom>
          <a:noFill/>
        </p:spPr>
        <p:txBody>
          <a:bodyPr wrap="square">
            <a:spAutoFit/>
          </a:bodyPr>
          <a:lstStyle/>
          <a:p>
            <a:pPr lvl="0"/>
            <a:r>
              <a:rPr lang="en-US" altLang="ko-KR" sz="1200" b="1">
                <a:latin typeface="+mj-ea"/>
                <a:ea typeface="+mj-ea"/>
              </a:rPr>
              <a:t>3. </a:t>
            </a:r>
            <a:r>
              <a:rPr lang="en-US" altLang="ko-KR" sz="1200">
                <a:latin typeface="+mj-ea"/>
                <a:ea typeface="+mj-ea"/>
              </a:rPr>
              <a:t>member </a:t>
            </a:r>
            <a:r>
              <a:rPr lang="ko-KR" altLang="en-US" sz="1200">
                <a:latin typeface="+mj-ea"/>
                <a:ea typeface="+mj-ea"/>
              </a:rPr>
              <a:t>패키지 하위에 </a:t>
            </a:r>
            <a:r>
              <a:rPr lang="en-US" altLang="ko-KR" sz="1200">
                <a:latin typeface="+mj-ea"/>
                <a:ea typeface="+mj-ea"/>
              </a:rPr>
              <a:t>interceptor </a:t>
            </a:r>
            <a:r>
              <a:rPr lang="ko-KR" altLang="en-US" sz="1200">
                <a:latin typeface="+mj-ea"/>
                <a:ea typeface="+mj-ea"/>
              </a:rPr>
              <a:t>패키지를 만든 후 </a:t>
            </a:r>
            <a:r>
              <a:rPr lang="en-US" altLang="ko-KR" sz="1200">
                <a:latin typeface="+mj-ea"/>
                <a:ea typeface="+mj-ea"/>
              </a:rPr>
              <a:t>ViewNameInterceptor </a:t>
            </a:r>
            <a:r>
              <a:rPr lang="ko-KR" altLang="en-US" sz="1200">
                <a:latin typeface="+mj-ea"/>
                <a:ea typeface="+mj-ea"/>
              </a:rPr>
              <a:t>클래스를 작성합니다</a:t>
            </a:r>
            <a:r>
              <a:rPr lang="en-US" altLang="ko-KR" sz="1200">
                <a:latin typeface="+mj-ea"/>
                <a:ea typeface="+mj-ea"/>
              </a:rPr>
              <a:t>.</a:t>
            </a:r>
            <a:endParaRPr lang="ko-KR" altLang="en-US" sz="1200">
              <a:latin typeface="+mj-ea"/>
              <a:ea typeface="+mj-ea"/>
            </a:endParaRPr>
          </a:p>
        </p:txBody>
      </p:sp>
      <p:pic>
        <p:nvPicPr>
          <p:cNvPr id="6" name="그림 5"/>
          <p:cNvPicPr/>
          <p:nvPr/>
        </p:nvPicPr>
        <p:blipFill rotWithShape="1">
          <a:blip r:embed="rId2">
            <a:alphaModFix/>
            <a:lum/>
          </a:blip>
          <a:stretch>
            <a:fillRect/>
          </a:stretch>
        </p:blipFill>
        <p:spPr>
          <a:xfrm>
            <a:off x="2951480" y="1777808"/>
            <a:ext cx="2326640" cy="2084705"/>
          </a:xfrm>
          <a:prstGeom prst="rect">
            <a:avLst/>
          </a:prstGeom>
          <a:ln>
            <a:solidFill>
              <a:schemeClr val="tx1"/>
            </a:solidFill>
          </a:ln>
        </p:spPr>
      </p:pic>
    </p:spTree>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20000000000000000000"/>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20000000000000000000"/>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20000000000000000000"/>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20000000000000000000"/>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TotalTime>
  <Words>4184</Words>
  <Application>Microsoft Office PowerPoint</Application>
  <PresentationFormat>화면 슬라이드 쇼(4:3)</PresentationFormat>
  <Paragraphs>1008</Paragraphs>
  <Slides>108</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108</vt:i4>
      </vt:variant>
    </vt:vector>
  </HeadingPairs>
  <TitlesOfParts>
    <vt:vector size="116" baseType="lpstr">
      <vt:lpstr>맑은 고딕</vt:lpstr>
      <vt:lpstr>한컴산뜻돋움</vt:lpstr>
      <vt:lpstr>함초롬돋움</vt:lpstr>
      <vt:lpstr>Arial</vt:lpstr>
      <vt:lpstr>Calibri</vt:lpstr>
      <vt:lpstr>Calibri Light</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SSEN Kim</dc:creator>
  <cp:lastModifiedBy>Jong00</cp:lastModifiedBy>
  <cp:revision>967</cp:revision>
  <dcterms:created xsi:type="dcterms:W3CDTF">2018-08-29T04:30:46Z</dcterms:created>
  <dcterms:modified xsi:type="dcterms:W3CDTF">2023-01-09T02:40:27Z</dcterms:modified>
  <cp:version/>
</cp:coreProperties>
</file>